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39" r:id="rId2"/>
    <p:sldId id="400" r:id="rId3"/>
    <p:sldId id="323" r:id="rId4"/>
    <p:sldId id="457" r:id="rId5"/>
    <p:sldId id="432" r:id="rId6"/>
    <p:sldId id="429" r:id="rId7"/>
    <p:sldId id="440" r:id="rId8"/>
    <p:sldId id="445" r:id="rId9"/>
    <p:sldId id="427" r:id="rId10"/>
    <p:sldId id="428" r:id="rId11"/>
    <p:sldId id="452" r:id="rId12"/>
    <p:sldId id="453" r:id="rId13"/>
    <p:sldId id="455" r:id="rId14"/>
    <p:sldId id="446" r:id="rId15"/>
    <p:sldId id="447" r:id="rId16"/>
    <p:sldId id="448" r:id="rId17"/>
    <p:sldId id="450" r:id="rId18"/>
    <p:sldId id="397" r:id="rId19"/>
    <p:sldId id="449" r:id="rId20"/>
    <p:sldId id="434" r:id="rId21"/>
    <p:sldId id="435" r:id="rId22"/>
    <p:sldId id="436" r:id="rId23"/>
    <p:sldId id="437" r:id="rId24"/>
    <p:sldId id="438" r:id="rId25"/>
    <p:sldId id="439" r:id="rId26"/>
    <p:sldId id="441" r:id="rId27"/>
    <p:sldId id="442" r:id="rId28"/>
    <p:sldId id="443" r:id="rId29"/>
    <p:sldId id="444" r:id="rId30"/>
    <p:sldId id="451" r:id="rId31"/>
  </p:sldIdLst>
  <p:sldSz cx="12192000" cy="6858000"/>
  <p:notesSz cx="6858000" cy="92964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0B15C22E-9DCC-4679-BEEE-DDD8CAFE6AD0}">
          <p14:sldIdLst>
            <p14:sldId id="339"/>
            <p14:sldId id="400"/>
            <p14:sldId id="323"/>
            <p14:sldId id="457"/>
            <p14:sldId id="432"/>
            <p14:sldId id="429"/>
            <p14:sldId id="440"/>
            <p14:sldId id="445"/>
            <p14:sldId id="427"/>
            <p14:sldId id="428"/>
            <p14:sldId id="452"/>
            <p14:sldId id="453"/>
            <p14:sldId id="455"/>
            <p14:sldId id="446"/>
            <p14:sldId id="447"/>
            <p14:sldId id="448"/>
            <p14:sldId id="450"/>
            <p14:sldId id="397"/>
            <p14:sldId id="449"/>
          </p14:sldIdLst>
        </p14:section>
        <p14:section name="Sección sin título" id="{B1AA668C-E0E1-45E5-B28D-B34BF863CE72}">
          <p14:sldIdLst>
            <p14:sldId id="434"/>
            <p14:sldId id="435"/>
            <p14:sldId id="436"/>
            <p14:sldId id="437"/>
            <p14:sldId id="438"/>
            <p14:sldId id="439"/>
            <p14:sldId id="441"/>
            <p14:sldId id="442"/>
            <p14:sldId id="443"/>
            <p14:sldId id="444"/>
            <p14:sldId id="4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ne" initials="R" lastIdx="2" clrIdx="0"/>
  <p:cmAuthor id="1" name="valeriar" initials="v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81" autoAdjust="0"/>
    <p:restoredTop sz="92579" autoAdjust="0"/>
  </p:normalViewPr>
  <p:slideViewPr>
    <p:cSldViewPr>
      <p:cViewPr varScale="1">
        <p:scale>
          <a:sx n="72" d="100"/>
          <a:sy n="72" d="100"/>
        </p:scale>
        <p:origin x="80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65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0D13B-368E-4725-B3D0-4FBF9FB0A30B}" type="doc">
      <dgm:prSet loTypeId="urn:microsoft.com/office/officeart/2005/8/layout/b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572C62C4-E927-4355-A2F9-AE6A29A3F2CD}">
      <dgm:prSet custT="1"/>
      <dgm:spPr/>
      <dgm:t>
        <a:bodyPr/>
        <a:lstStyle/>
        <a:p>
          <a:pPr rtl="0"/>
          <a:r>
            <a:rPr lang="es-MX" sz="2000" b="1" dirty="0" err="1"/>
            <a:t>Agreements</a:t>
          </a:r>
          <a:endParaRPr lang="es-MX" sz="2000" dirty="0"/>
        </a:p>
      </dgm:t>
    </dgm:pt>
    <dgm:pt modelId="{4A91D3BF-C097-4981-A164-1AB33CD919E4}" type="parTrans" cxnId="{09720315-64BF-4E25-8D59-6ED3CCB5FCA7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765C59F1-743E-446A-AFAA-093250F2A0BD}" type="sibTrans" cxnId="{09720315-64BF-4E25-8D59-6ED3CCB5FCA7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7501BFAA-6C70-4DD0-87A3-A41AD43CBF31}">
      <dgm:prSet custT="1"/>
      <dgm:spPr/>
      <dgm:t>
        <a:bodyPr/>
        <a:lstStyle/>
        <a:p>
          <a:pPr rtl="0"/>
          <a:r>
            <a:rPr lang="es-MX" sz="2000" b="1" dirty="0" err="1"/>
            <a:t>Students</a:t>
          </a:r>
          <a:endParaRPr lang="es-MX" sz="2000" b="1" dirty="0"/>
        </a:p>
      </dgm:t>
    </dgm:pt>
    <dgm:pt modelId="{B0A56D66-1A0C-432D-83E4-A686FEA04D6A}" type="parTrans" cxnId="{FF8A67FD-C1B9-4CB9-B010-DBC883B63A0D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C8DDB8F3-91A5-4573-B69E-5727F8C7D7E2}" type="sibTrans" cxnId="{FF8A67FD-C1B9-4CB9-B010-DBC883B63A0D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959E3FE0-9B7D-46F0-8B04-5489D2199F4D}">
      <dgm:prSet custT="1"/>
      <dgm:spPr/>
      <dgm:t>
        <a:bodyPr/>
        <a:lstStyle/>
        <a:p>
          <a:pPr rtl="0"/>
          <a:r>
            <a:rPr lang="es-MX" sz="2000" b="1" dirty="0" err="1"/>
            <a:t>Double</a:t>
          </a:r>
          <a:r>
            <a:rPr lang="es-MX" sz="2000" b="1" dirty="0"/>
            <a:t> </a:t>
          </a:r>
          <a:r>
            <a:rPr lang="es-MX" sz="2000" b="1" dirty="0" err="1"/>
            <a:t>Degrees</a:t>
          </a:r>
          <a:endParaRPr lang="es-MX" sz="2000" dirty="0"/>
        </a:p>
      </dgm:t>
    </dgm:pt>
    <dgm:pt modelId="{8FBC3DFC-84AC-4B1C-B70B-D28836E24EFD}" type="parTrans" cxnId="{42F6BCD4-1708-4156-AEFC-2169D5992AD7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E83657EE-79FD-4FE8-A7B0-5CF3A6555276}" type="sibTrans" cxnId="{42F6BCD4-1708-4156-AEFC-2169D5992AD7}">
      <dgm:prSet/>
      <dgm:spPr/>
      <dgm:t>
        <a:bodyPr/>
        <a:lstStyle/>
        <a:p>
          <a:endParaRPr lang="es-MX" sz="2800">
            <a:solidFill>
              <a:schemeClr val="tx2">
                <a:lumMod val="50000"/>
              </a:schemeClr>
            </a:solidFill>
          </a:endParaRPr>
        </a:p>
      </dgm:t>
    </dgm:pt>
    <dgm:pt modelId="{F05B7D11-A569-4EC3-9534-E97044076A59}">
      <dgm:prSet custT="1"/>
      <dgm:spPr/>
      <dgm:t>
        <a:bodyPr/>
        <a:lstStyle/>
        <a:p>
          <a:r>
            <a:rPr lang="es-MX" sz="2000" b="1" dirty="0"/>
            <a:t>395 </a:t>
          </a:r>
          <a:r>
            <a:rPr lang="es-MX" sz="2000" b="0" dirty="0" err="1"/>
            <a:t>Academic</a:t>
          </a:r>
          <a:r>
            <a:rPr lang="es-MX" sz="2000" b="0" dirty="0"/>
            <a:t> </a:t>
          </a:r>
          <a:r>
            <a:rPr lang="es-MX" sz="2000" b="0" dirty="0" err="1"/>
            <a:t>Collaboration</a:t>
          </a:r>
          <a:r>
            <a:rPr lang="es-MX" sz="2000" b="0" dirty="0"/>
            <a:t>:</a:t>
          </a:r>
        </a:p>
      </dgm:t>
    </dgm:pt>
    <dgm:pt modelId="{F4575D91-B115-4280-851B-863439E6B3AA}" type="parTrans" cxnId="{778EBFF6-3081-4742-AA11-576E67CDDE92}">
      <dgm:prSet/>
      <dgm:spPr/>
      <dgm:t>
        <a:bodyPr/>
        <a:lstStyle/>
        <a:p>
          <a:endParaRPr lang="es-ES"/>
        </a:p>
      </dgm:t>
    </dgm:pt>
    <dgm:pt modelId="{AEF89509-E194-49DE-BF4C-8A326A901299}" type="sibTrans" cxnId="{778EBFF6-3081-4742-AA11-576E67CDDE92}">
      <dgm:prSet/>
      <dgm:spPr/>
      <dgm:t>
        <a:bodyPr/>
        <a:lstStyle/>
        <a:p>
          <a:endParaRPr lang="es-ES"/>
        </a:p>
      </dgm:t>
    </dgm:pt>
    <dgm:pt modelId="{7F7D632A-9C84-4E36-9317-CE5317239028}">
      <dgm:prSet custT="1"/>
      <dgm:spPr/>
      <dgm:t>
        <a:bodyPr/>
        <a:lstStyle/>
        <a:p>
          <a:endParaRPr lang="es-MX" sz="1800" dirty="0"/>
        </a:p>
      </dgm:t>
    </dgm:pt>
    <dgm:pt modelId="{8E7882DB-CBA9-4BE5-A597-E38DD13F1A82}" type="parTrans" cxnId="{333ED325-05D1-446C-B749-85525600563D}">
      <dgm:prSet/>
      <dgm:spPr/>
      <dgm:t>
        <a:bodyPr/>
        <a:lstStyle/>
        <a:p>
          <a:endParaRPr lang="es-ES"/>
        </a:p>
      </dgm:t>
    </dgm:pt>
    <dgm:pt modelId="{DF29E500-A844-4FEB-AE2F-F7D4ECEDD49A}" type="sibTrans" cxnId="{333ED325-05D1-446C-B749-85525600563D}">
      <dgm:prSet/>
      <dgm:spPr/>
      <dgm:t>
        <a:bodyPr/>
        <a:lstStyle/>
        <a:p>
          <a:endParaRPr lang="es-ES"/>
        </a:p>
      </dgm:t>
    </dgm:pt>
    <dgm:pt modelId="{C56DD9FC-CF03-453E-8A6B-E49220577ED5}">
      <dgm:prSet custT="1"/>
      <dgm:spPr/>
      <dgm:t>
        <a:bodyPr/>
        <a:lstStyle/>
        <a:p>
          <a:pPr>
            <a:buFontTx/>
            <a:buChar char="₋"/>
          </a:pPr>
          <a:r>
            <a:rPr lang="es-MX" sz="1800" b="1" dirty="0"/>
            <a:t>285 </a:t>
          </a:r>
          <a:r>
            <a:rPr lang="es-MX" sz="1800" b="0" dirty="0"/>
            <a:t>International</a:t>
          </a:r>
        </a:p>
      </dgm:t>
    </dgm:pt>
    <dgm:pt modelId="{DCAE4D74-CEE0-4A92-B898-828CA486F5B6}" type="parTrans" cxnId="{F9824D8F-9AC1-4708-9FC7-6D8F9DE146D4}">
      <dgm:prSet/>
      <dgm:spPr/>
      <dgm:t>
        <a:bodyPr/>
        <a:lstStyle/>
        <a:p>
          <a:endParaRPr lang="es-ES"/>
        </a:p>
      </dgm:t>
    </dgm:pt>
    <dgm:pt modelId="{06C65A5F-6038-4C72-A0E8-3CA4F4CDADF1}" type="sibTrans" cxnId="{F9824D8F-9AC1-4708-9FC7-6D8F9DE146D4}">
      <dgm:prSet/>
      <dgm:spPr/>
      <dgm:t>
        <a:bodyPr/>
        <a:lstStyle/>
        <a:p>
          <a:endParaRPr lang="es-ES"/>
        </a:p>
      </dgm:t>
    </dgm:pt>
    <dgm:pt modelId="{1A6C542C-F25B-4691-A576-73A8A276B507}">
      <dgm:prSet custT="1"/>
      <dgm:spPr/>
      <dgm:t>
        <a:bodyPr/>
        <a:lstStyle/>
        <a:p>
          <a:pPr>
            <a:buFontTx/>
            <a:buChar char="₋"/>
          </a:pPr>
          <a:r>
            <a:rPr lang="es-MX" sz="1800" b="1" dirty="0"/>
            <a:t>110 </a:t>
          </a:r>
          <a:r>
            <a:rPr lang="es-MX" sz="1800" b="0" dirty="0" err="1"/>
            <a:t>National</a:t>
          </a:r>
          <a:endParaRPr lang="es-MX" sz="1800" b="0" dirty="0"/>
        </a:p>
      </dgm:t>
    </dgm:pt>
    <dgm:pt modelId="{358DF3C3-6BC5-4DCF-96A1-18EBF8AB6298}" type="parTrans" cxnId="{BBDEC04B-D84E-451A-BF98-E3ED97DC6357}">
      <dgm:prSet/>
      <dgm:spPr/>
      <dgm:t>
        <a:bodyPr/>
        <a:lstStyle/>
        <a:p>
          <a:endParaRPr lang="es-ES"/>
        </a:p>
      </dgm:t>
    </dgm:pt>
    <dgm:pt modelId="{000AA291-1BFC-49C8-BEFB-829A8596AD44}" type="sibTrans" cxnId="{BBDEC04B-D84E-451A-BF98-E3ED97DC6357}">
      <dgm:prSet/>
      <dgm:spPr/>
      <dgm:t>
        <a:bodyPr/>
        <a:lstStyle/>
        <a:p>
          <a:endParaRPr lang="es-ES"/>
        </a:p>
      </dgm:t>
    </dgm:pt>
    <dgm:pt modelId="{0B460117-5C54-4260-A315-3D25BB36A130}">
      <dgm:prSet custT="1"/>
      <dgm:spPr/>
      <dgm:t>
        <a:bodyPr/>
        <a:lstStyle/>
        <a:p>
          <a:pPr rtl="0"/>
          <a:r>
            <a:rPr lang="es-MX" sz="1800" b="1" dirty="0"/>
            <a:t>862 </a:t>
          </a:r>
          <a:r>
            <a:rPr lang="es-MX" sz="1800" b="0" dirty="0" err="1"/>
            <a:t>Outgoing</a:t>
          </a:r>
          <a:r>
            <a:rPr lang="es-MX" sz="1800" b="0" dirty="0"/>
            <a:t>/</a:t>
          </a:r>
          <a:r>
            <a:rPr lang="es-MX" sz="1800" b="0" dirty="0" err="1"/>
            <a:t>year</a:t>
          </a:r>
          <a:endParaRPr lang="es-MX" sz="1800" b="0" dirty="0"/>
        </a:p>
      </dgm:t>
    </dgm:pt>
    <dgm:pt modelId="{02891505-5731-429F-839E-92312FA0D9FF}" type="parTrans" cxnId="{3BAF90D4-D112-41C7-8240-BD295C9804B8}">
      <dgm:prSet/>
      <dgm:spPr/>
      <dgm:t>
        <a:bodyPr/>
        <a:lstStyle/>
        <a:p>
          <a:endParaRPr lang="es-ES"/>
        </a:p>
      </dgm:t>
    </dgm:pt>
    <dgm:pt modelId="{55C2E830-4192-48D5-9410-B876F22CFD1C}" type="sibTrans" cxnId="{3BAF90D4-D112-41C7-8240-BD295C9804B8}">
      <dgm:prSet/>
      <dgm:spPr/>
      <dgm:t>
        <a:bodyPr/>
        <a:lstStyle/>
        <a:p>
          <a:endParaRPr lang="es-ES"/>
        </a:p>
      </dgm:t>
    </dgm:pt>
    <dgm:pt modelId="{CA658915-773A-46AE-83A6-7FAE035F9D40}">
      <dgm:prSet custT="1"/>
      <dgm:spPr/>
      <dgm:t>
        <a:bodyPr/>
        <a:lstStyle/>
        <a:p>
          <a:r>
            <a:rPr lang="es-MX" sz="1800" b="1" dirty="0"/>
            <a:t>742 </a:t>
          </a:r>
          <a:r>
            <a:rPr lang="es-MX" sz="1800" b="0" dirty="0" err="1"/>
            <a:t>Incoming</a:t>
          </a:r>
          <a:r>
            <a:rPr lang="es-MX" sz="1800" b="0" dirty="0"/>
            <a:t>/</a:t>
          </a:r>
          <a:r>
            <a:rPr lang="es-MX" sz="1800" b="0" dirty="0" err="1"/>
            <a:t>year</a:t>
          </a:r>
          <a:endParaRPr lang="es-MX" sz="1800" b="0" dirty="0"/>
        </a:p>
      </dgm:t>
    </dgm:pt>
    <dgm:pt modelId="{9AB62B94-2CC4-405F-9125-B2AF33B96963}" type="parTrans" cxnId="{40AA0FAB-8F9F-4FFE-976E-73BEBD002678}">
      <dgm:prSet/>
      <dgm:spPr/>
      <dgm:t>
        <a:bodyPr/>
        <a:lstStyle/>
        <a:p>
          <a:endParaRPr lang="es-ES"/>
        </a:p>
      </dgm:t>
    </dgm:pt>
    <dgm:pt modelId="{0ACBCB72-30BE-45E1-9DED-957D8B5401A8}" type="sibTrans" cxnId="{40AA0FAB-8F9F-4FFE-976E-73BEBD002678}">
      <dgm:prSet/>
      <dgm:spPr/>
      <dgm:t>
        <a:bodyPr/>
        <a:lstStyle/>
        <a:p>
          <a:endParaRPr lang="es-ES"/>
        </a:p>
      </dgm:t>
    </dgm:pt>
    <dgm:pt modelId="{3F5E3B88-55A4-40BF-9F64-387558617428}">
      <dgm:prSet custT="1"/>
      <dgm:spPr/>
      <dgm:t>
        <a:bodyPr/>
        <a:lstStyle/>
        <a:p>
          <a:pPr rtl="0"/>
          <a:r>
            <a:rPr lang="es-MX" sz="2000" b="1" dirty="0"/>
            <a:t>7 </a:t>
          </a:r>
          <a:r>
            <a:rPr lang="es-MX" sz="2000" b="0" dirty="0" err="1"/>
            <a:t>Double</a:t>
          </a:r>
          <a:r>
            <a:rPr lang="es-MX" sz="2000" b="0" dirty="0"/>
            <a:t> </a:t>
          </a:r>
          <a:r>
            <a:rPr lang="es-MX" sz="2000" b="0" dirty="0" err="1"/>
            <a:t>degree</a:t>
          </a:r>
          <a:r>
            <a:rPr lang="es-MX" sz="2000" b="0" dirty="0"/>
            <a:t> </a:t>
          </a:r>
          <a:r>
            <a:rPr lang="es-MX" sz="2000" b="0" dirty="0" err="1"/>
            <a:t>programs</a:t>
          </a:r>
          <a:r>
            <a:rPr lang="es-MX" sz="2000" b="0" dirty="0"/>
            <a:t>:</a:t>
          </a:r>
        </a:p>
      </dgm:t>
    </dgm:pt>
    <dgm:pt modelId="{BA368264-9B7E-447D-A9B2-E41ED2728891}" type="parTrans" cxnId="{E8C06ACF-83EF-4491-BB53-22C2DF362FBD}">
      <dgm:prSet/>
      <dgm:spPr/>
      <dgm:t>
        <a:bodyPr/>
        <a:lstStyle/>
        <a:p>
          <a:endParaRPr lang="es-ES"/>
        </a:p>
      </dgm:t>
    </dgm:pt>
    <dgm:pt modelId="{3DF441CE-84B5-42B9-A10A-5BBCDBE34F1C}" type="sibTrans" cxnId="{E8C06ACF-83EF-4491-BB53-22C2DF362FBD}">
      <dgm:prSet/>
      <dgm:spPr/>
      <dgm:t>
        <a:bodyPr/>
        <a:lstStyle/>
        <a:p>
          <a:endParaRPr lang="es-ES"/>
        </a:p>
      </dgm:t>
    </dgm:pt>
    <dgm:pt modelId="{D9E496BF-8A81-4A1D-BA38-CB48E5B9DACC}">
      <dgm:prSet custT="1"/>
      <dgm:spPr/>
      <dgm:t>
        <a:bodyPr/>
        <a:lstStyle/>
        <a:p>
          <a:pPr rtl="0">
            <a:buFontTx/>
            <a:buChar char="₋"/>
          </a:pPr>
          <a:r>
            <a:rPr lang="es-MX" sz="1800" b="1" dirty="0"/>
            <a:t>2  </a:t>
          </a:r>
          <a:r>
            <a:rPr lang="es-MX" sz="1800" b="0" dirty="0" err="1"/>
            <a:t>Undergraduate</a:t>
          </a:r>
          <a:endParaRPr lang="es-MX" sz="1800" b="0" dirty="0"/>
        </a:p>
      </dgm:t>
    </dgm:pt>
    <dgm:pt modelId="{2E2A51B5-0118-42B6-98FF-40707C6E9953}" type="parTrans" cxnId="{95D2D09D-0CB6-49E9-A56B-BCDA4D5985BA}">
      <dgm:prSet/>
      <dgm:spPr/>
      <dgm:t>
        <a:bodyPr/>
        <a:lstStyle/>
        <a:p>
          <a:endParaRPr lang="es-ES"/>
        </a:p>
      </dgm:t>
    </dgm:pt>
    <dgm:pt modelId="{7EA72799-828C-423A-9F39-943A0162FE55}" type="sibTrans" cxnId="{95D2D09D-0CB6-49E9-A56B-BCDA4D5985BA}">
      <dgm:prSet/>
      <dgm:spPr/>
      <dgm:t>
        <a:bodyPr/>
        <a:lstStyle/>
        <a:p>
          <a:endParaRPr lang="es-ES"/>
        </a:p>
      </dgm:t>
    </dgm:pt>
    <dgm:pt modelId="{E9E9A2F9-A77E-4927-BDFA-5B09150057F6}">
      <dgm:prSet custT="1"/>
      <dgm:spPr/>
      <dgm:t>
        <a:bodyPr/>
        <a:lstStyle/>
        <a:p>
          <a:pPr rtl="0">
            <a:buFontTx/>
            <a:buChar char="₋"/>
          </a:pPr>
          <a:r>
            <a:rPr lang="es-MX" sz="1800" b="1" dirty="0"/>
            <a:t>5 </a:t>
          </a:r>
          <a:r>
            <a:rPr lang="es-MX" sz="1800" b="0" dirty="0" err="1"/>
            <a:t>Postgraduate</a:t>
          </a:r>
          <a:endParaRPr lang="es-MX" sz="1800" b="0" dirty="0"/>
        </a:p>
      </dgm:t>
    </dgm:pt>
    <dgm:pt modelId="{E4E026B7-856F-4588-AF3F-49008D7731CF}" type="parTrans" cxnId="{75133564-BCFE-467C-8CC0-925090FB6726}">
      <dgm:prSet/>
      <dgm:spPr/>
      <dgm:t>
        <a:bodyPr/>
        <a:lstStyle/>
        <a:p>
          <a:endParaRPr lang="es-ES"/>
        </a:p>
      </dgm:t>
    </dgm:pt>
    <dgm:pt modelId="{35453DBA-5D68-4C97-A33E-13E481B6140F}" type="sibTrans" cxnId="{75133564-BCFE-467C-8CC0-925090FB6726}">
      <dgm:prSet/>
      <dgm:spPr/>
      <dgm:t>
        <a:bodyPr/>
        <a:lstStyle/>
        <a:p>
          <a:endParaRPr lang="es-ES"/>
        </a:p>
      </dgm:t>
    </dgm:pt>
    <dgm:pt modelId="{5D3C8B32-9393-42BA-A52A-CBD692D6DFE6}">
      <dgm:prSet custT="1"/>
      <dgm:spPr/>
      <dgm:t>
        <a:bodyPr/>
        <a:lstStyle/>
        <a:p>
          <a:pPr rtl="0">
            <a:buFontTx/>
            <a:buChar char="₋"/>
          </a:pPr>
          <a:r>
            <a:rPr lang="es-MX" sz="1800" b="0" dirty="0"/>
            <a:t>France, </a:t>
          </a:r>
          <a:r>
            <a:rPr lang="es-MX" sz="1800" b="0" dirty="0" err="1"/>
            <a:t>Germany</a:t>
          </a:r>
          <a:r>
            <a:rPr lang="es-MX" sz="1800" b="0" dirty="0"/>
            <a:t>, </a:t>
          </a:r>
          <a:r>
            <a:rPr lang="es-MX" sz="1800" b="0" dirty="0" err="1"/>
            <a:t>Japan</a:t>
          </a:r>
          <a:r>
            <a:rPr lang="es-MX" sz="1800" b="0" dirty="0"/>
            <a:t>, </a:t>
          </a:r>
          <a:r>
            <a:rPr lang="es-MX" sz="1800" b="0" dirty="0" err="1"/>
            <a:t>Spain</a:t>
          </a:r>
          <a:r>
            <a:rPr lang="es-MX" sz="1800" b="0" dirty="0"/>
            <a:t>, USA</a:t>
          </a:r>
        </a:p>
      </dgm:t>
    </dgm:pt>
    <dgm:pt modelId="{E9F3CF73-0AE4-4B19-B3AE-8E83534F872B}" type="parTrans" cxnId="{D2A699C8-5ACC-4458-A9E3-D39ABAFA63D0}">
      <dgm:prSet/>
      <dgm:spPr/>
      <dgm:t>
        <a:bodyPr/>
        <a:lstStyle/>
        <a:p>
          <a:endParaRPr lang="es-ES"/>
        </a:p>
      </dgm:t>
    </dgm:pt>
    <dgm:pt modelId="{2AC961C2-FE79-433B-B913-9B4129DB3E5E}" type="sibTrans" cxnId="{D2A699C8-5ACC-4458-A9E3-D39ABAFA63D0}">
      <dgm:prSet/>
      <dgm:spPr/>
      <dgm:t>
        <a:bodyPr/>
        <a:lstStyle/>
        <a:p>
          <a:endParaRPr lang="es-ES"/>
        </a:p>
      </dgm:t>
    </dgm:pt>
    <dgm:pt modelId="{151C6DC4-9723-4D21-BEF1-35F892A5C5A7}">
      <dgm:prSet custT="1"/>
      <dgm:spPr/>
      <dgm:t>
        <a:bodyPr/>
        <a:lstStyle/>
        <a:p>
          <a:r>
            <a:rPr lang="es-MX" sz="1800" b="1" dirty="0"/>
            <a:t>247 </a:t>
          </a:r>
          <a:r>
            <a:rPr lang="es-MX" sz="1800" b="0" dirty="0"/>
            <a:t>International </a:t>
          </a:r>
          <a:r>
            <a:rPr lang="es-MX" sz="1800" b="0" dirty="0" err="1"/>
            <a:t>students</a:t>
          </a:r>
          <a:r>
            <a:rPr lang="es-MX" sz="1800" b="0" dirty="0"/>
            <a:t> </a:t>
          </a:r>
          <a:r>
            <a:rPr lang="es-MX" sz="1800" b="0" dirty="0" err="1"/>
            <a:t>seeking</a:t>
          </a:r>
          <a:r>
            <a:rPr lang="es-MX" sz="1800" b="0" dirty="0"/>
            <a:t> a UG </a:t>
          </a:r>
          <a:r>
            <a:rPr lang="es-MX" sz="1800" b="0" dirty="0" err="1"/>
            <a:t>degree</a:t>
          </a:r>
          <a:r>
            <a:rPr lang="es-MX" sz="1800" b="0" dirty="0"/>
            <a:t> </a:t>
          </a:r>
        </a:p>
      </dgm:t>
    </dgm:pt>
    <dgm:pt modelId="{5AB967E3-192A-4314-B9AA-449511171018}" type="parTrans" cxnId="{D1C5F519-435C-4342-8873-0DC582E6BF5F}">
      <dgm:prSet/>
      <dgm:spPr/>
      <dgm:t>
        <a:bodyPr/>
        <a:lstStyle/>
        <a:p>
          <a:endParaRPr lang="es-ES"/>
        </a:p>
      </dgm:t>
    </dgm:pt>
    <dgm:pt modelId="{94731831-7CAD-4B8C-ADF4-19BA693BD80F}" type="sibTrans" cxnId="{D1C5F519-435C-4342-8873-0DC582E6BF5F}">
      <dgm:prSet/>
      <dgm:spPr/>
      <dgm:t>
        <a:bodyPr/>
        <a:lstStyle/>
        <a:p>
          <a:endParaRPr lang="es-ES"/>
        </a:p>
      </dgm:t>
    </dgm:pt>
    <dgm:pt modelId="{811400C9-41C2-4358-8D87-05C3FC2EA333}">
      <dgm:prSet custT="1"/>
      <dgm:spPr/>
      <dgm:t>
        <a:bodyPr/>
        <a:lstStyle/>
        <a:p>
          <a:r>
            <a:rPr lang="es-MX" sz="1800" b="1" dirty="0"/>
            <a:t>65 </a:t>
          </a:r>
          <a:r>
            <a:rPr lang="es-MX" sz="1800" b="0" dirty="0"/>
            <a:t>International </a:t>
          </a:r>
          <a:r>
            <a:rPr lang="es-MX" sz="1800" b="0" dirty="0" err="1"/>
            <a:t>students</a:t>
          </a:r>
          <a:r>
            <a:rPr lang="es-MX" sz="1800" b="0" dirty="0"/>
            <a:t> </a:t>
          </a:r>
          <a:r>
            <a:rPr lang="es-MX" sz="1800" b="0" dirty="0" err="1"/>
            <a:t>during</a:t>
          </a:r>
          <a:r>
            <a:rPr lang="es-MX" sz="1800" b="0" dirty="0"/>
            <a:t> Summer </a:t>
          </a:r>
          <a:r>
            <a:rPr lang="es-MX" sz="1800" b="0" dirty="0" err="1"/>
            <a:t>Research</a:t>
          </a:r>
          <a:r>
            <a:rPr lang="es-MX" sz="1800" b="0" dirty="0"/>
            <a:t> </a:t>
          </a:r>
          <a:r>
            <a:rPr lang="es-MX" sz="1800" b="0" dirty="0" err="1"/>
            <a:t>Program</a:t>
          </a:r>
          <a:endParaRPr lang="es-MX" sz="1800" b="0" dirty="0"/>
        </a:p>
      </dgm:t>
    </dgm:pt>
    <dgm:pt modelId="{66FD94F0-3ECC-45F6-8306-0D004D03700D}" type="parTrans" cxnId="{F3E1B2D2-1AF1-419F-B65E-0AD2C7F81A87}">
      <dgm:prSet/>
      <dgm:spPr/>
      <dgm:t>
        <a:bodyPr/>
        <a:lstStyle/>
        <a:p>
          <a:endParaRPr lang="es-ES"/>
        </a:p>
      </dgm:t>
    </dgm:pt>
    <dgm:pt modelId="{6621A0EB-C8C8-49FB-9983-463A143217EC}" type="sibTrans" cxnId="{F3E1B2D2-1AF1-419F-B65E-0AD2C7F81A87}">
      <dgm:prSet/>
      <dgm:spPr/>
      <dgm:t>
        <a:bodyPr/>
        <a:lstStyle/>
        <a:p>
          <a:endParaRPr lang="es-ES"/>
        </a:p>
      </dgm:t>
    </dgm:pt>
    <dgm:pt modelId="{46F0B8AF-8AF0-49F7-BCED-6FECAA44F7D6}" type="pres">
      <dgm:prSet presAssocID="{2640D13B-368E-4725-B3D0-4FBF9FB0A30B}" presName="diagram" presStyleCnt="0">
        <dgm:presLayoutVars>
          <dgm:dir/>
          <dgm:animLvl val="lvl"/>
          <dgm:resizeHandles val="exact"/>
        </dgm:presLayoutVars>
      </dgm:prSet>
      <dgm:spPr/>
    </dgm:pt>
    <dgm:pt modelId="{B96C0422-480A-4A0A-9269-C10687884444}" type="pres">
      <dgm:prSet presAssocID="{572C62C4-E927-4355-A2F9-AE6A29A3F2CD}" presName="compNode" presStyleCnt="0"/>
      <dgm:spPr/>
    </dgm:pt>
    <dgm:pt modelId="{56DFBC9F-BFAD-4E21-8FBF-02E99B652CEE}" type="pres">
      <dgm:prSet presAssocID="{572C62C4-E927-4355-A2F9-AE6A29A3F2CD}" presName="childRect" presStyleLbl="bgAcc1" presStyleIdx="0" presStyleCnt="3">
        <dgm:presLayoutVars>
          <dgm:bulletEnabled val="1"/>
        </dgm:presLayoutVars>
      </dgm:prSet>
      <dgm:spPr/>
    </dgm:pt>
    <dgm:pt modelId="{2B80FDDA-4415-418C-88B4-CAD55A96AAED}" type="pres">
      <dgm:prSet presAssocID="{572C62C4-E927-4355-A2F9-AE6A29A3F2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144CD2-AF6C-4B14-81F9-CD3122A0029D}" type="pres">
      <dgm:prSet presAssocID="{572C62C4-E927-4355-A2F9-AE6A29A3F2CD}" presName="parentRect" presStyleLbl="alignNode1" presStyleIdx="0" presStyleCnt="3"/>
      <dgm:spPr/>
    </dgm:pt>
    <dgm:pt modelId="{DA681A4C-00A3-4FB6-BF45-642D98B55D1C}" type="pres">
      <dgm:prSet presAssocID="{572C62C4-E927-4355-A2F9-AE6A29A3F2CD}" presName="adorn" presStyleLbl="fgAccFollow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CCD78000-DE2A-421A-992C-A65D06A15B52}" type="pres">
      <dgm:prSet presAssocID="{765C59F1-743E-446A-AFAA-093250F2A0BD}" presName="sibTrans" presStyleLbl="sibTrans2D1" presStyleIdx="0" presStyleCnt="0"/>
      <dgm:spPr/>
    </dgm:pt>
    <dgm:pt modelId="{E14E96C2-140E-4D43-A84D-D4EB73B403D4}" type="pres">
      <dgm:prSet presAssocID="{7501BFAA-6C70-4DD0-87A3-A41AD43CBF31}" presName="compNode" presStyleCnt="0"/>
      <dgm:spPr/>
    </dgm:pt>
    <dgm:pt modelId="{1E74D3B9-CF50-47AC-8A00-3E1F139D0D92}" type="pres">
      <dgm:prSet presAssocID="{7501BFAA-6C70-4DD0-87A3-A41AD43CBF31}" presName="childRect" presStyleLbl="bgAcc1" presStyleIdx="1" presStyleCnt="3">
        <dgm:presLayoutVars>
          <dgm:bulletEnabled val="1"/>
        </dgm:presLayoutVars>
      </dgm:prSet>
      <dgm:spPr/>
    </dgm:pt>
    <dgm:pt modelId="{7175E3D0-AF43-4341-8506-BD894FBEB7DC}" type="pres">
      <dgm:prSet presAssocID="{7501BFAA-6C70-4DD0-87A3-A41AD43CBF3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DA5C200-CED1-4D25-B785-ED4AE6557459}" type="pres">
      <dgm:prSet presAssocID="{7501BFAA-6C70-4DD0-87A3-A41AD43CBF31}" presName="parentRect" presStyleLbl="alignNode1" presStyleIdx="1" presStyleCnt="3"/>
      <dgm:spPr/>
    </dgm:pt>
    <dgm:pt modelId="{4F8F1059-E229-43C9-8D87-B2EAA50A623C}" type="pres">
      <dgm:prSet presAssocID="{7501BFAA-6C70-4DD0-87A3-A41AD43CBF31}" presName="adorn" presStyleLbl="fgAccFollow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1000" r="-81000"/>
          </a:stretch>
        </a:blipFill>
      </dgm:spPr>
    </dgm:pt>
    <dgm:pt modelId="{E9AFD20F-57C1-4EEE-8AB5-F0D71E962852}" type="pres">
      <dgm:prSet presAssocID="{C8DDB8F3-91A5-4573-B69E-5727F8C7D7E2}" presName="sibTrans" presStyleLbl="sibTrans2D1" presStyleIdx="0" presStyleCnt="0"/>
      <dgm:spPr/>
    </dgm:pt>
    <dgm:pt modelId="{7E8878FD-AA39-4EA0-8E07-D5DB58E2F253}" type="pres">
      <dgm:prSet presAssocID="{959E3FE0-9B7D-46F0-8B04-5489D2199F4D}" presName="compNode" presStyleCnt="0"/>
      <dgm:spPr/>
    </dgm:pt>
    <dgm:pt modelId="{35F690B6-17A0-428C-9B61-7A3BF6B8C001}" type="pres">
      <dgm:prSet presAssocID="{959E3FE0-9B7D-46F0-8B04-5489D2199F4D}" presName="childRect" presStyleLbl="bgAcc1" presStyleIdx="2" presStyleCnt="3">
        <dgm:presLayoutVars>
          <dgm:bulletEnabled val="1"/>
        </dgm:presLayoutVars>
      </dgm:prSet>
      <dgm:spPr/>
    </dgm:pt>
    <dgm:pt modelId="{B8BF007B-C24A-46BA-AC70-AC8ACE39E139}" type="pres">
      <dgm:prSet presAssocID="{959E3FE0-9B7D-46F0-8B04-5489D2199F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0D7D07DF-374D-4BB1-AF37-66CE78550249}" type="pres">
      <dgm:prSet presAssocID="{959E3FE0-9B7D-46F0-8B04-5489D2199F4D}" presName="parentRect" presStyleLbl="alignNode1" presStyleIdx="2" presStyleCnt="3"/>
      <dgm:spPr/>
    </dgm:pt>
    <dgm:pt modelId="{F53C90CD-2E4E-4AB5-AAB1-2A30B053DAC4}" type="pres">
      <dgm:prSet presAssocID="{959E3FE0-9B7D-46F0-8B04-5489D2199F4D}" presName="adorn" presStyleLbl="fgAccFollow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39061C01-1FDA-42FB-85C1-7D4A4517C6A4}" type="presOf" srcId="{E9E9A2F9-A77E-4927-BDFA-5B09150057F6}" destId="{35F690B6-17A0-428C-9B61-7A3BF6B8C001}" srcOrd="0" destOrd="2" presId="urn:microsoft.com/office/officeart/2005/8/layout/bList2"/>
    <dgm:cxn modelId="{93228E01-1628-48F3-B739-B941748AC76C}" type="presOf" srcId="{3F5E3B88-55A4-40BF-9F64-387558617428}" destId="{35F690B6-17A0-428C-9B61-7A3BF6B8C001}" srcOrd="0" destOrd="0" presId="urn:microsoft.com/office/officeart/2005/8/layout/bList2"/>
    <dgm:cxn modelId="{09720315-64BF-4E25-8D59-6ED3CCB5FCA7}" srcId="{2640D13B-368E-4725-B3D0-4FBF9FB0A30B}" destId="{572C62C4-E927-4355-A2F9-AE6A29A3F2CD}" srcOrd="0" destOrd="0" parTransId="{4A91D3BF-C097-4981-A164-1AB33CD919E4}" sibTransId="{765C59F1-743E-446A-AFAA-093250F2A0BD}"/>
    <dgm:cxn modelId="{3BE1F319-9C7C-4F35-B2C3-33D45F87BA8F}" type="presOf" srcId="{7F7D632A-9C84-4E36-9317-CE5317239028}" destId="{56DFBC9F-BFAD-4E21-8FBF-02E99B652CEE}" srcOrd="0" destOrd="3" presId="urn:microsoft.com/office/officeart/2005/8/layout/bList2"/>
    <dgm:cxn modelId="{D1C5F519-435C-4342-8873-0DC582E6BF5F}" srcId="{7501BFAA-6C70-4DD0-87A3-A41AD43CBF31}" destId="{151C6DC4-9723-4D21-BEF1-35F892A5C5A7}" srcOrd="2" destOrd="0" parTransId="{5AB967E3-192A-4314-B9AA-449511171018}" sibTransId="{94731831-7CAD-4B8C-ADF4-19BA693BD80F}"/>
    <dgm:cxn modelId="{F823971C-0623-4FC0-834D-363FEC285850}" type="presOf" srcId="{765C59F1-743E-446A-AFAA-093250F2A0BD}" destId="{CCD78000-DE2A-421A-992C-A65D06A15B52}" srcOrd="0" destOrd="0" presId="urn:microsoft.com/office/officeart/2005/8/layout/bList2"/>
    <dgm:cxn modelId="{952EF71C-C60E-4A45-B980-05BD148189F7}" type="presOf" srcId="{7501BFAA-6C70-4DD0-87A3-A41AD43CBF31}" destId="{CDA5C200-CED1-4D25-B785-ED4AE6557459}" srcOrd="1" destOrd="0" presId="urn:microsoft.com/office/officeart/2005/8/layout/bList2"/>
    <dgm:cxn modelId="{333ED325-05D1-446C-B749-85525600563D}" srcId="{572C62C4-E927-4355-A2F9-AE6A29A3F2CD}" destId="{7F7D632A-9C84-4E36-9317-CE5317239028}" srcOrd="1" destOrd="0" parTransId="{8E7882DB-CBA9-4BE5-A597-E38DD13F1A82}" sibTransId="{DF29E500-A844-4FEB-AE2F-F7D4ECEDD49A}"/>
    <dgm:cxn modelId="{25D9602A-23A7-4270-A389-DC6F815A03FE}" type="presOf" srcId="{151C6DC4-9723-4D21-BEF1-35F892A5C5A7}" destId="{1E74D3B9-CF50-47AC-8A00-3E1F139D0D92}" srcOrd="0" destOrd="2" presId="urn:microsoft.com/office/officeart/2005/8/layout/bList2"/>
    <dgm:cxn modelId="{721B6439-2368-4925-9C02-EF70F9DA1E19}" type="presOf" srcId="{C56DD9FC-CF03-453E-8A6B-E49220577ED5}" destId="{56DFBC9F-BFAD-4E21-8FBF-02E99B652CEE}" srcOrd="0" destOrd="2" presId="urn:microsoft.com/office/officeart/2005/8/layout/bList2"/>
    <dgm:cxn modelId="{75133564-BCFE-467C-8CC0-925090FB6726}" srcId="{3F5E3B88-55A4-40BF-9F64-387558617428}" destId="{E9E9A2F9-A77E-4927-BDFA-5B09150057F6}" srcOrd="1" destOrd="0" parTransId="{E4E026B7-856F-4588-AF3F-49008D7731CF}" sibTransId="{35453DBA-5D68-4C97-A33E-13E481B6140F}"/>
    <dgm:cxn modelId="{F6F56B47-D0E0-481F-8E01-6AFB91BA349B}" type="presOf" srcId="{1A6C542C-F25B-4691-A576-73A8A276B507}" destId="{56DFBC9F-BFAD-4E21-8FBF-02E99B652CEE}" srcOrd="0" destOrd="1" presId="urn:microsoft.com/office/officeart/2005/8/layout/bList2"/>
    <dgm:cxn modelId="{BBDEC04B-D84E-451A-BF98-E3ED97DC6357}" srcId="{F05B7D11-A569-4EC3-9534-E97044076A59}" destId="{1A6C542C-F25B-4691-A576-73A8A276B507}" srcOrd="0" destOrd="0" parTransId="{358DF3C3-6BC5-4DCF-96A1-18EBF8AB6298}" sibTransId="{000AA291-1BFC-49C8-BEFB-829A8596AD44}"/>
    <dgm:cxn modelId="{70D6FA74-554F-4734-96F7-C15A39297201}" type="presOf" srcId="{572C62C4-E927-4355-A2F9-AE6A29A3F2CD}" destId="{B6144CD2-AF6C-4B14-81F9-CD3122A0029D}" srcOrd="1" destOrd="0" presId="urn:microsoft.com/office/officeart/2005/8/layout/bList2"/>
    <dgm:cxn modelId="{EC226355-1130-403C-8A59-E513B91C5FC7}" type="presOf" srcId="{811400C9-41C2-4358-8D87-05C3FC2EA333}" destId="{1E74D3B9-CF50-47AC-8A00-3E1F139D0D92}" srcOrd="0" destOrd="3" presId="urn:microsoft.com/office/officeart/2005/8/layout/bList2"/>
    <dgm:cxn modelId="{19E41185-9C72-4B17-BD43-95B3095BA1EC}" type="presOf" srcId="{C8DDB8F3-91A5-4573-B69E-5727F8C7D7E2}" destId="{E9AFD20F-57C1-4EEE-8AB5-F0D71E962852}" srcOrd="0" destOrd="0" presId="urn:microsoft.com/office/officeart/2005/8/layout/bList2"/>
    <dgm:cxn modelId="{D5B4C889-CCE1-4784-8F13-E57F5B32035B}" type="presOf" srcId="{D9E496BF-8A81-4A1D-BA38-CB48E5B9DACC}" destId="{35F690B6-17A0-428C-9B61-7A3BF6B8C001}" srcOrd="0" destOrd="1" presId="urn:microsoft.com/office/officeart/2005/8/layout/bList2"/>
    <dgm:cxn modelId="{48EB0D8F-1BAB-479B-8F2B-5A9F728FDBF6}" type="presOf" srcId="{959E3FE0-9B7D-46F0-8B04-5489D2199F4D}" destId="{B8BF007B-C24A-46BA-AC70-AC8ACE39E139}" srcOrd="0" destOrd="0" presId="urn:microsoft.com/office/officeart/2005/8/layout/bList2"/>
    <dgm:cxn modelId="{F9824D8F-9AC1-4708-9FC7-6D8F9DE146D4}" srcId="{F05B7D11-A569-4EC3-9534-E97044076A59}" destId="{C56DD9FC-CF03-453E-8A6B-E49220577ED5}" srcOrd="1" destOrd="0" parTransId="{DCAE4D74-CEE0-4A92-B898-828CA486F5B6}" sibTransId="{06C65A5F-6038-4C72-A0E8-3CA4F4CDADF1}"/>
    <dgm:cxn modelId="{A20A5A91-4543-4086-BDE9-43CC7558F2A6}" type="presOf" srcId="{572C62C4-E927-4355-A2F9-AE6A29A3F2CD}" destId="{2B80FDDA-4415-418C-88B4-CAD55A96AAED}" srcOrd="0" destOrd="0" presId="urn:microsoft.com/office/officeart/2005/8/layout/bList2"/>
    <dgm:cxn modelId="{95D2D09D-0CB6-49E9-A56B-BCDA4D5985BA}" srcId="{3F5E3B88-55A4-40BF-9F64-387558617428}" destId="{D9E496BF-8A81-4A1D-BA38-CB48E5B9DACC}" srcOrd="0" destOrd="0" parTransId="{2E2A51B5-0118-42B6-98FF-40707C6E9953}" sibTransId="{7EA72799-828C-423A-9F39-943A0162FE55}"/>
    <dgm:cxn modelId="{40AA0FAB-8F9F-4FFE-976E-73BEBD002678}" srcId="{7501BFAA-6C70-4DD0-87A3-A41AD43CBF31}" destId="{CA658915-773A-46AE-83A6-7FAE035F9D40}" srcOrd="1" destOrd="0" parTransId="{9AB62B94-2CC4-405F-9125-B2AF33B96963}" sibTransId="{0ACBCB72-30BE-45E1-9DED-957D8B5401A8}"/>
    <dgm:cxn modelId="{A8B40CBE-F683-4B54-812F-6B778D93A968}" type="presOf" srcId="{2640D13B-368E-4725-B3D0-4FBF9FB0A30B}" destId="{46F0B8AF-8AF0-49F7-BCED-6FECAA44F7D6}" srcOrd="0" destOrd="0" presId="urn:microsoft.com/office/officeart/2005/8/layout/bList2"/>
    <dgm:cxn modelId="{D2A699C8-5ACC-4458-A9E3-D39ABAFA63D0}" srcId="{3F5E3B88-55A4-40BF-9F64-387558617428}" destId="{5D3C8B32-9393-42BA-A52A-CBD692D6DFE6}" srcOrd="2" destOrd="0" parTransId="{E9F3CF73-0AE4-4B19-B3AE-8E83534F872B}" sibTransId="{2AC961C2-FE79-433B-B913-9B4129DB3E5E}"/>
    <dgm:cxn modelId="{174BDDC9-1DC6-437D-BE4A-949DDCDCF654}" type="presOf" srcId="{0B460117-5C54-4260-A315-3D25BB36A130}" destId="{1E74D3B9-CF50-47AC-8A00-3E1F139D0D92}" srcOrd="0" destOrd="0" presId="urn:microsoft.com/office/officeart/2005/8/layout/bList2"/>
    <dgm:cxn modelId="{4EDC33CC-EDD1-418F-89C7-82F3417798A6}" type="presOf" srcId="{5D3C8B32-9393-42BA-A52A-CBD692D6DFE6}" destId="{35F690B6-17A0-428C-9B61-7A3BF6B8C001}" srcOrd="0" destOrd="3" presId="urn:microsoft.com/office/officeart/2005/8/layout/bList2"/>
    <dgm:cxn modelId="{E8C06ACF-83EF-4491-BB53-22C2DF362FBD}" srcId="{959E3FE0-9B7D-46F0-8B04-5489D2199F4D}" destId="{3F5E3B88-55A4-40BF-9F64-387558617428}" srcOrd="0" destOrd="0" parTransId="{BA368264-9B7E-447D-A9B2-E41ED2728891}" sibTransId="{3DF441CE-84B5-42B9-A10A-5BBCDBE34F1C}"/>
    <dgm:cxn modelId="{F3E1B2D2-1AF1-419F-B65E-0AD2C7F81A87}" srcId="{7501BFAA-6C70-4DD0-87A3-A41AD43CBF31}" destId="{811400C9-41C2-4358-8D87-05C3FC2EA333}" srcOrd="3" destOrd="0" parTransId="{66FD94F0-3ECC-45F6-8306-0D004D03700D}" sibTransId="{6621A0EB-C8C8-49FB-9983-463A143217EC}"/>
    <dgm:cxn modelId="{3BAF90D4-D112-41C7-8240-BD295C9804B8}" srcId="{7501BFAA-6C70-4DD0-87A3-A41AD43CBF31}" destId="{0B460117-5C54-4260-A315-3D25BB36A130}" srcOrd="0" destOrd="0" parTransId="{02891505-5731-429F-839E-92312FA0D9FF}" sibTransId="{55C2E830-4192-48D5-9410-B876F22CFD1C}"/>
    <dgm:cxn modelId="{42F6BCD4-1708-4156-AEFC-2169D5992AD7}" srcId="{2640D13B-368E-4725-B3D0-4FBF9FB0A30B}" destId="{959E3FE0-9B7D-46F0-8B04-5489D2199F4D}" srcOrd="2" destOrd="0" parTransId="{8FBC3DFC-84AC-4B1C-B70B-D28836E24EFD}" sibTransId="{E83657EE-79FD-4FE8-A7B0-5CF3A6555276}"/>
    <dgm:cxn modelId="{7FDC6BDD-416A-43C5-8139-438600ED7596}" type="presOf" srcId="{F05B7D11-A569-4EC3-9534-E97044076A59}" destId="{56DFBC9F-BFAD-4E21-8FBF-02E99B652CEE}" srcOrd="0" destOrd="0" presId="urn:microsoft.com/office/officeart/2005/8/layout/bList2"/>
    <dgm:cxn modelId="{E59448EA-F8FC-4300-A67B-A6AA819ADBE5}" type="presOf" srcId="{959E3FE0-9B7D-46F0-8B04-5489D2199F4D}" destId="{0D7D07DF-374D-4BB1-AF37-66CE78550249}" srcOrd="1" destOrd="0" presId="urn:microsoft.com/office/officeart/2005/8/layout/bList2"/>
    <dgm:cxn modelId="{B9C3CCED-05D1-45F8-ABEC-5052413069C2}" type="presOf" srcId="{7501BFAA-6C70-4DD0-87A3-A41AD43CBF31}" destId="{7175E3D0-AF43-4341-8506-BD894FBEB7DC}" srcOrd="0" destOrd="0" presId="urn:microsoft.com/office/officeart/2005/8/layout/bList2"/>
    <dgm:cxn modelId="{8F1BE5ED-72F9-4586-B183-69BC7748798F}" type="presOf" srcId="{CA658915-773A-46AE-83A6-7FAE035F9D40}" destId="{1E74D3B9-CF50-47AC-8A00-3E1F139D0D92}" srcOrd="0" destOrd="1" presId="urn:microsoft.com/office/officeart/2005/8/layout/bList2"/>
    <dgm:cxn modelId="{778EBFF6-3081-4742-AA11-576E67CDDE92}" srcId="{572C62C4-E927-4355-A2F9-AE6A29A3F2CD}" destId="{F05B7D11-A569-4EC3-9534-E97044076A59}" srcOrd="0" destOrd="0" parTransId="{F4575D91-B115-4280-851B-863439E6B3AA}" sibTransId="{AEF89509-E194-49DE-BF4C-8A326A901299}"/>
    <dgm:cxn modelId="{FF8A67FD-C1B9-4CB9-B010-DBC883B63A0D}" srcId="{2640D13B-368E-4725-B3D0-4FBF9FB0A30B}" destId="{7501BFAA-6C70-4DD0-87A3-A41AD43CBF31}" srcOrd="1" destOrd="0" parTransId="{B0A56D66-1A0C-432D-83E4-A686FEA04D6A}" sibTransId="{C8DDB8F3-91A5-4573-B69E-5727F8C7D7E2}"/>
    <dgm:cxn modelId="{9CDD123A-1356-45FD-8055-85677205B67D}" type="presParOf" srcId="{46F0B8AF-8AF0-49F7-BCED-6FECAA44F7D6}" destId="{B96C0422-480A-4A0A-9269-C10687884444}" srcOrd="0" destOrd="0" presId="urn:microsoft.com/office/officeart/2005/8/layout/bList2"/>
    <dgm:cxn modelId="{AB6A0DDE-3B8F-472E-A6A6-42F4387A52A6}" type="presParOf" srcId="{B96C0422-480A-4A0A-9269-C10687884444}" destId="{56DFBC9F-BFAD-4E21-8FBF-02E99B652CEE}" srcOrd="0" destOrd="0" presId="urn:microsoft.com/office/officeart/2005/8/layout/bList2"/>
    <dgm:cxn modelId="{175D432B-0EC2-47C5-B258-C7B4F1FA0C73}" type="presParOf" srcId="{B96C0422-480A-4A0A-9269-C10687884444}" destId="{2B80FDDA-4415-418C-88B4-CAD55A96AAED}" srcOrd="1" destOrd="0" presId="urn:microsoft.com/office/officeart/2005/8/layout/bList2"/>
    <dgm:cxn modelId="{79FEAA0E-4866-4AD4-B801-E9C57F7DE6BD}" type="presParOf" srcId="{B96C0422-480A-4A0A-9269-C10687884444}" destId="{B6144CD2-AF6C-4B14-81F9-CD3122A0029D}" srcOrd="2" destOrd="0" presId="urn:microsoft.com/office/officeart/2005/8/layout/bList2"/>
    <dgm:cxn modelId="{FA305ADB-7385-40F9-B2BF-C33A112F6D92}" type="presParOf" srcId="{B96C0422-480A-4A0A-9269-C10687884444}" destId="{DA681A4C-00A3-4FB6-BF45-642D98B55D1C}" srcOrd="3" destOrd="0" presId="urn:microsoft.com/office/officeart/2005/8/layout/bList2"/>
    <dgm:cxn modelId="{B8B1426C-C19F-436C-A73C-46852766B672}" type="presParOf" srcId="{46F0B8AF-8AF0-49F7-BCED-6FECAA44F7D6}" destId="{CCD78000-DE2A-421A-992C-A65D06A15B52}" srcOrd="1" destOrd="0" presId="urn:microsoft.com/office/officeart/2005/8/layout/bList2"/>
    <dgm:cxn modelId="{CE5F5913-2F9D-48E7-9DB9-541F147C9FE7}" type="presParOf" srcId="{46F0B8AF-8AF0-49F7-BCED-6FECAA44F7D6}" destId="{E14E96C2-140E-4D43-A84D-D4EB73B403D4}" srcOrd="2" destOrd="0" presId="urn:microsoft.com/office/officeart/2005/8/layout/bList2"/>
    <dgm:cxn modelId="{E0EFE8B1-E03A-4B6D-877F-9B0D9AFF0523}" type="presParOf" srcId="{E14E96C2-140E-4D43-A84D-D4EB73B403D4}" destId="{1E74D3B9-CF50-47AC-8A00-3E1F139D0D92}" srcOrd="0" destOrd="0" presId="urn:microsoft.com/office/officeart/2005/8/layout/bList2"/>
    <dgm:cxn modelId="{06054339-E300-4D56-941F-78348AE81E77}" type="presParOf" srcId="{E14E96C2-140E-4D43-A84D-D4EB73B403D4}" destId="{7175E3D0-AF43-4341-8506-BD894FBEB7DC}" srcOrd="1" destOrd="0" presId="urn:microsoft.com/office/officeart/2005/8/layout/bList2"/>
    <dgm:cxn modelId="{4C3FF5B8-4C26-4066-BE46-7FDAC8433876}" type="presParOf" srcId="{E14E96C2-140E-4D43-A84D-D4EB73B403D4}" destId="{CDA5C200-CED1-4D25-B785-ED4AE6557459}" srcOrd="2" destOrd="0" presId="urn:microsoft.com/office/officeart/2005/8/layout/bList2"/>
    <dgm:cxn modelId="{61D7A7DC-43D0-41C7-85CB-4830F6AC67BF}" type="presParOf" srcId="{E14E96C2-140E-4D43-A84D-D4EB73B403D4}" destId="{4F8F1059-E229-43C9-8D87-B2EAA50A623C}" srcOrd="3" destOrd="0" presId="urn:microsoft.com/office/officeart/2005/8/layout/bList2"/>
    <dgm:cxn modelId="{3E577185-3B03-41B0-943A-EF272AD15A36}" type="presParOf" srcId="{46F0B8AF-8AF0-49F7-BCED-6FECAA44F7D6}" destId="{E9AFD20F-57C1-4EEE-8AB5-F0D71E962852}" srcOrd="3" destOrd="0" presId="urn:microsoft.com/office/officeart/2005/8/layout/bList2"/>
    <dgm:cxn modelId="{82BCE0AC-E3DB-488C-93D8-D1AF8C1BAD55}" type="presParOf" srcId="{46F0B8AF-8AF0-49F7-BCED-6FECAA44F7D6}" destId="{7E8878FD-AA39-4EA0-8E07-D5DB58E2F253}" srcOrd="4" destOrd="0" presId="urn:microsoft.com/office/officeart/2005/8/layout/bList2"/>
    <dgm:cxn modelId="{9436D3F6-5F93-4A82-AD94-17F88B13F2A3}" type="presParOf" srcId="{7E8878FD-AA39-4EA0-8E07-D5DB58E2F253}" destId="{35F690B6-17A0-428C-9B61-7A3BF6B8C001}" srcOrd="0" destOrd="0" presId="urn:microsoft.com/office/officeart/2005/8/layout/bList2"/>
    <dgm:cxn modelId="{BD8E92C9-2238-4044-9776-51CDADA3F912}" type="presParOf" srcId="{7E8878FD-AA39-4EA0-8E07-D5DB58E2F253}" destId="{B8BF007B-C24A-46BA-AC70-AC8ACE39E139}" srcOrd="1" destOrd="0" presId="urn:microsoft.com/office/officeart/2005/8/layout/bList2"/>
    <dgm:cxn modelId="{7C6A8946-6561-4904-B1E3-609D732746D8}" type="presParOf" srcId="{7E8878FD-AA39-4EA0-8E07-D5DB58E2F253}" destId="{0D7D07DF-374D-4BB1-AF37-66CE78550249}" srcOrd="2" destOrd="0" presId="urn:microsoft.com/office/officeart/2005/8/layout/bList2"/>
    <dgm:cxn modelId="{CC6FCE83-3EB0-4C07-BB42-03EE14D895DA}" type="presParOf" srcId="{7E8878FD-AA39-4EA0-8E07-D5DB58E2F253}" destId="{F53C90CD-2E4E-4AB5-AAB1-2A30B053DAC4}" srcOrd="3" destOrd="0" presId="urn:microsoft.com/office/officeart/2005/8/layout/b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FBC9F-BFAD-4E21-8FBF-02E99B652CEE}">
      <dsp:nvSpPr>
        <dsp:cNvPr id="0" name=""/>
        <dsp:cNvSpPr/>
      </dsp:nvSpPr>
      <dsp:spPr>
        <a:xfrm>
          <a:off x="7154" y="531407"/>
          <a:ext cx="3090027" cy="230664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b="1" kern="1200" dirty="0"/>
            <a:t>395 </a:t>
          </a:r>
          <a:r>
            <a:rPr lang="es-MX" sz="2000" b="0" kern="1200" dirty="0" err="1"/>
            <a:t>Academic</a:t>
          </a:r>
          <a:r>
            <a:rPr lang="es-MX" sz="2000" b="0" kern="1200" dirty="0"/>
            <a:t> </a:t>
          </a:r>
          <a:r>
            <a:rPr lang="es-MX" sz="2000" b="0" kern="1200" dirty="0" err="1"/>
            <a:t>Collaboration</a:t>
          </a:r>
          <a:r>
            <a:rPr lang="es-MX" sz="2000" b="0" kern="1200" dirty="0"/>
            <a:t>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₋"/>
          </a:pPr>
          <a:r>
            <a:rPr lang="es-MX" sz="1800" b="1" kern="1200" dirty="0"/>
            <a:t>110 </a:t>
          </a:r>
          <a:r>
            <a:rPr lang="es-MX" sz="1800" b="0" kern="1200" dirty="0" err="1"/>
            <a:t>National</a:t>
          </a:r>
          <a:endParaRPr lang="es-MX" sz="1800" b="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₋"/>
          </a:pPr>
          <a:r>
            <a:rPr lang="es-MX" sz="1800" b="1" kern="1200" dirty="0"/>
            <a:t>285 </a:t>
          </a:r>
          <a:r>
            <a:rPr lang="es-MX" sz="1800" b="0" kern="1200" dirty="0"/>
            <a:t>International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1800" kern="1200" dirty="0"/>
        </a:p>
      </dsp:txBody>
      <dsp:txXfrm>
        <a:off x="61201" y="585454"/>
        <a:ext cx="2981933" cy="2252593"/>
      </dsp:txXfrm>
    </dsp:sp>
    <dsp:sp modelId="{B6144CD2-AF6C-4B14-81F9-CD3122A0029D}">
      <dsp:nvSpPr>
        <dsp:cNvPr id="0" name=""/>
        <dsp:cNvSpPr/>
      </dsp:nvSpPr>
      <dsp:spPr>
        <a:xfrm>
          <a:off x="7154" y="2838047"/>
          <a:ext cx="3090027" cy="99185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 err="1"/>
            <a:t>Agreements</a:t>
          </a:r>
          <a:endParaRPr lang="es-MX" sz="2000" kern="1200" dirty="0"/>
        </a:p>
      </dsp:txBody>
      <dsp:txXfrm>
        <a:off x="7154" y="2838047"/>
        <a:ext cx="2176075" cy="991855"/>
      </dsp:txXfrm>
    </dsp:sp>
    <dsp:sp modelId="{DA681A4C-00A3-4FB6-BF45-642D98B55D1C}">
      <dsp:nvSpPr>
        <dsp:cNvPr id="0" name=""/>
        <dsp:cNvSpPr/>
      </dsp:nvSpPr>
      <dsp:spPr>
        <a:xfrm>
          <a:off x="2270642" y="2995594"/>
          <a:ext cx="1081509" cy="108150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E74D3B9-CF50-47AC-8A00-3E1F139D0D92}">
      <dsp:nvSpPr>
        <dsp:cNvPr id="0" name=""/>
        <dsp:cNvSpPr/>
      </dsp:nvSpPr>
      <dsp:spPr>
        <a:xfrm>
          <a:off x="3620089" y="531407"/>
          <a:ext cx="3090027" cy="230664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862 </a:t>
          </a:r>
          <a:r>
            <a:rPr lang="es-MX" sz="1800" b="0" kern="1200" dirty="0" err="1"/>
            <a:t>Outgoing</a:t>
          </a:r>
          <a:r>
            <a:rPr lang="es-MX" sz="1800" b="0" kern="1200" dirty="0"/>
            <a:t>/</a:t>
          </a:r>
          <a:r>
            <a:rPr lang="es-MX" sz="1800" b="0" kern="1200" dirty="0" err="1"/>
            <a:t>year</a:t>
          </a:r>
          <a:endParaRPr lang="es-MX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742 </a:t>
          </a:r>
          <a:r>
            <a:rPr lang="es-MX" sz="1800" b="0" kern="1200" dirty="0" err="1"/>
            <a:t>Incoming</a:t>
          </a:r>
          <a:r>
            <a:rPr lang="es-MX" sz="1800" b="0" kern="1200" dirty="0"/>
            <a:t>/</a:t>
          </a:r>
          <a:r>
            <a:rPr lang="es-MX" sz="1800" b="0" kern="1200" dirty="0" err="1"/>
            <a:t>year</a:t>
          </a:r>
          <a:endParaRPr lang="es-MX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247 </a:t>
          </a:r>
          <a:r>
            <a:rPr lang="es-MX" sz="1800" b="0" kern="1200" dirty="0"/>
            <a:t>International </a:t>
          </a:r>
          <a:r>
            <a:rPr lang="es-MX" sz="1800" b="0" kern="1200" dirty="0" err="1"/>
            <a:t>students</a:t>
          </a:r>
          <a:r>
            <a:rPr lang="es-MX" sz="1800" b="0" kern="1200" dirty="0"/>
            <a:t> </a:t>
          </a:r>
          <a:r>
            <a:rPr lang="es-MX" sz="1800" b="0" kern="1200" dirty="0" err="1"/>
            <a:t>seeking</a:t>
          </a:r>
          <a:r>
            <a:rPr lang="es-MX" sz="1800" b="0" kern="1200" dirty="0"/>
            <a:t> a UG </a:t>
          </a:r>
          <a:r>
            <a:rPr lang="es-MX" sz="1800" b="0" kern="1200" dirty="0" err="1"/>
            <a:t>degree</a:t>
          </a:r>
          <a:r>
            <a:rPr lang="es-MX" sz="1800" b="0" kern="1200" dirty="0"/>
            <a:t>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800" b="1" kern="1200" dirty="0"/>
            <a:t>65 </a:t>
          </a:r>
          <a:r>
            <a:rPr lang="es-MX" sz="1800" b="0" kern="1200" dirty="0"/>
            <a:t>International </a:t>
          </a:r>
          <a:r>
            <a:rPr lang="es-MX" sz="1800" b="0" kern="1200" dirty="0" err="1"/>
            <a:t>students</a:t>
          </a:r>
          <a:r>
            <a:rPr lang="es-MX" sz="1800" b="0" kern="1200" dirty="0"/>
            <a:t> </a:t>
          </a:r>
          <a:r>
            <a:rPr lang="es-MX" sz="1800" b="0" kern="1200" dirty="0" err="1"/>
            <a:t>during</a:t>
          </a:r>
          <a:r>
            <a:rPr lang="es-MX" sz="1800" b="0" kern="1200" dirty="0"/>
            <a:t> Summer </a:t>
          </a:r>
          <a:r>
            <a:rPr lang="es-MX" sz="1800" b="0" kern="1200" dirty="0" err="1"/>
            <a:t>Research</a:t>
          </a:r>
          <a:r>
            <a:rPr lang="es-MX" sz="1800" b="0" kern="1200" dirty="0"/>
            <a:t> </a:t>
          </a:r>
          <a:r>
            <a:rPr lang="es-MX" sz="1800" b="0" kern="1200" dirty="0" err="1"/>
            <a:t>Program</a:t>
          </a:r>
          <a:endParaRPr lang="es-MX" sz="1800" b="0" kern="1200" dirty="0"/>
        </a:p>
      </dsp:txBody>
      <dsp:txXfrm>
        <a:off x="3674136" y="585454"/>
        <a:ext cx="2981933" cy="2252593"/>
      </dsp:txXfrm>
    </dsp:sp>
    <dsp:sp modelId="{CDA5C200-CED1-4D25-B785-ED4AE6557459}">
      <dsp:nvSpPr>
        <dsp:cNvPr id="0" name=""/>
        <dsp:cNvSpPr/>
      </dsp:nvSpPr>
      <dsp:spPr>
        <a:xfrm>
          <a:off x="3620089" y="2838047"/>
          <a:ext cx="3090027" cy="99185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 err="1"/>
            <a:t>Students</a:t>
          </a:r>
          <a:endParaRPr lang="es-MX" sz="2000" b="1" kern="1200" dirty="0"/>
        </a:p>
      </dsp:txBody>
      <dsp:txXfrm>
        <a:off x="3620089" y="2838047"/>
        <a:ext cx="2176075" cy="991855"/>
      </dsp:txXfrm>
    </dsp:sp>
    <dsp:sp modelId="{4F8F1059-E229-43C9-8D87-B2EAA50A623C}">
      <dsp:nvSpPr>
        <dsp:cNvPr id="0" name=""/>
        <dsp:cNvSpPr/>
      </dsp:nvSpPr>
      <dsp:spPr>
        <a:xfrm>
          <a:off x="5883577" y="2995594"/>
          <a:ext cx="1081509" cy="108150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1000" r="-81000"/>
          </a:stretch>
        </a:blip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F690B6-17A0-428C-9B61-7A3BF6B8C001}">
      <dsp:nvSpPr>
        <dsp:cNvPr id="0" name=""/>
        <dsp:cNvSpPr/>
      </dsp:nvSpPr>
      <dsp:spPr>
        <a:xfrm>
          <a:off x="7233024" y="531407"/>
          <a:ext cx="3090027" cy="230664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000" b="1" kern="1200" dirty="0"/>
            <a:t>7 </a:t>
          </a:r>
          <a:r>
            <a:rPr lang="es-MX" sz="2000" b="0" kern="1200" dirty="0" err="1"/>
            <a:t>Double</a:t>
          </a:r>
          <a:r>
            <a:rPr lang="es-MX" sz="2000" b="0" kern="1200" dirty="0"/>
            <a:t> </a:t>
          </a:r>
          <a:r>
            <a:rPr lang="es-MX" sz="2000" b="0" kern="1200" dirty="0" err="1"/>
            <a:t>degree</a:t>
          </a:r>
          <a:r>
            <a:rPr lang="es-MX" sz="2000" b="0" kern="1200" dirty="0"/>
            <a:t> </a:t>
          </a:r>
          <a:r>
            <a:rPr lang="es-MX" sz="2000" b="0" kern="1200" dirty="0" err="1"/>
            <a:t>programs</a:t>
          </a:r>
          <a:r>
            <a:rPr lang="es-MX" sz="2000" b="0" kern="1200" dirty="0"/>
            <a:t>: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₋"/>
          </a:pPr>
          <a:r>
            <a:rPr lang="es-MX" sz="1800" b="1" kern="1200" dirty="0"/>
            <a:t>2  </a:t>
          </a:r>
          <a:r>
            <a:rPr lang="es-MX" sz="1800" b="0" kern="1200" dirty="0" err="1"/>
            <a:t>Undergraduate</a:t>
          </a:r>
          <a:endParaRPr lang="es-MX" sz="1800" b="0" kern="120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₋"/>
          </a:pPr>
          <a:r>
            <a:rPr lang="es-MX" sz="1800" b="1" kern="1200" dirty="0"/>
            <a:t>5 </a:t>
          </a:r>
          <a:r>
            <a:rPr lang="es-MX" sz="1800" b="0" kern="1200" dirty="0" err="1"/>
            <a:t>Postgraduate</a:t>
          </a:r>
          <a:endParaRPr lang="es-MX" sz="1800" b="0" kern="1200" dirty="0"/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Char char="₋"/>
          </a:pPr>
          <a:r>
            <a:rPr lang="es-MX" sz="1800" b="0" kern="1200" dirty="0"/>
            <a:t>France, </a:t>
          </a:r>
          <a:r>
            <a:rPr lang="es-MX" sz="1800" b="0" kern="1200" dirty="0" err="1"/>
            <a:t>Germany</a:t>
          </a:r>
          <a:r>
            <a:rPr lang="es-MX" sz="1800" b="0" kern="1200" dirty="0"/>
            <a:t>, </a:t>
          </a:r>
          <a:r>
            <a:rPr lang="es-MX" sz="1800" b="0" kern="1200" dirty="0" err="1"/>
            <a:t>Japan</a:t>
          </a:r>
          <a:r>
            <a:rPr lang="es-MX" sz="1800" b="0" kern="1200" dirty="0"/>
            <a:t>, </a:t>
          </a:r>
          <a:r>
            <a:rPr lang="es-MX" sz="1800" b="0" kern="1200" dirty="0" err="1"/>
            <a:t>Spain</a:t>
          </a:r>
          <a:r>
            <a:rPr lang="es-MX" sz="1800" b="0" kern="1200" dirty="0"/>
            <a:t>, USA</a:t>
          </a:r>
        </a:p>
      </dsp:txBody>
      <dsp:txXfrm>
        <a:off x="7287071" y="585454"/>
        <a:ext cx="2981933" cy="2252593"/>
      </dsp:txXfrm>
    </dsp:sp>
    <dsp:sp modelId="{0D7D07DF-374D-4BB1-AF37-66CE78550249}">
      <dsp:nvSpPr>
        <dsp:cNvPr id="0" name=""/>
        <dsp:cNvSpPr/>
      </dsp:nvSpPr>
      <dsp:spPr>
        <a:xfrm>
          <a:off x="7233024" y="2838047"/>
          <a:ext cx="3090027" cy="99185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 err="1"/>
            <a:t>Double</a:t>
          </a:r>
          <a:r>
            <a:rPr lang="es-MX" sz="2000" b="1" kern="1200" dirty="0"/>
            <a:t> </a:t>
          </a:r>
          <a:r>
            <a:rPr lang="es-MX" sz="2000" b="1" kern="1200" dirty="0" err="1"/>
            <a:t>Degrees</a:t>
          </a:r>
          <a:endParaRPr lang="es-MX" sz="2000" kern="1200" dirty="0"/>
        </a:p>
      </dsp:txBody>
      <dsp:txXfrm>
        <a:off x="7233024" y="2838047"/>
        <a:ext cx="2176075" cy="991855"/>
      </dsp:txXfrm>
    </dsp:sp>
    <dsp:sp modelId="{F53C90CD-2E4E-4AB5-AAB1-2A30B053DAC4}">
      <dsp:nvSpPr>
        <dsp:cNvPr id="0" name=""/>
        <dsp:cNvSpPr/>
      </dsp:nvSpPr>
      <dsp:spPr>
        <a:xfrm>
          <a:off x="9496511" y="2995594"/>
          <a:ext cx="1081509" cy="1081509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2177-D84D-40C4-B9D2-BED0430B3A42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B5744-1F78-4472-B5D5-31E569BBA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3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62568C0E-04ED-4655-9A7C-DF0890957236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F80D9D9-83BE-40FC-A475-745B25CACC7B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514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80D9D9-83BE-40FC-A475-745B25CACC7B}" type="slidenum">
              <a:rPr lang="es-MX" smtClean="0"/>
              <a:pPr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348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2BDF1B-AACF-4A5F-BAE7-BCAFA2643C04}" type="slidenum">
              <a:rPr lang="es-ES" smtClean="0"/>
              <a:pPr eaLnBrk="1" hangingPunct="1"/>
              <a:t>6</a:t>
            </a:fld>
            <a:endParaRPr lang="es-E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02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95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AA5517-1B99-4BBD-A84E-E67444C47590}" type="slidenum">
              <a:rPr lang="es-ES" altLang="es-MX" smtClean="0"/>
              <a:pPr>
                <a:spcBef>
                  <a:spcPct val="0"/>
                </a:spcBef>
              </a:pPr>
              <a:t>18</a:t>
            </a:fld>
            <a:endParaRPr lang="es-ES" altLang="es-MX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MX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32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93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64A06-883D-47DD-B048-E392EC8A6FB3}" type="slidenum">
              <a:rPr lang="es-ES" altLang="es-ES"/>
              <a:pPr>
                <a:defRPr/>
              </a:pPr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265123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BBAF5-3A21-441C-A4DF-E91935FB0FA0}" type="datetimeFigureOut">
              <a:rPr lang="es-MX" smtClean="0"/>
              <a:pPr/>
              <a:t>11/11/2020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EE2F6-99E6-4092-A7A7-4968F08E1148}" type="slidenum">
              <a:rPr lang="es-MX" smtClean="0"/>
              <a:pPr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UfR_UTxI-lE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2.jpg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5" Type="http://schemas.openxmlformats.org/officeDocument/2006/relationships/image" Target="../media/image3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stone building&#10;&#10;Description automatically generated">
            <a:extLst>
              <a:ext uri="{FF2B5EF4-FFF2-40B4-BE49-F238E27FC236}">
                <a16:creationId xmlns:a16="http://schemas.microsoft.com/office/drawing/2014/main" id="{639132E5-259E-4CF2-A43B-095A44464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/>
          <a:stretch/>
        </p:blipFill>
        <p:spPr>
          <a:xfrm>
            <a:off x="20" y="10"/>
            <a:ext cx="12009284" cy="685799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1 Título"/>
          <p:cNvSpPr txBox="1">
            <a:spLocks/>
          </p:cNvSpPr>
          <p:nvPr/>
        </p:nvSpPr>
        <p:spPr>
          <a:xfrm>
            <a:off x="2855644" y="2564904"/>
            <a:ext cx="6480721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431704" y="3501013"/>
            <a:ext cx="5143872" cy="119141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4800" b="1" i="1" dirty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7E6ED-0923-4721-82CE-E1C5188E7CCD}"/>
              </a:ext>
            </a:extLst>
          </p:cNvPr>
          <p:cNvSpPr txBox="1"/>
          <p:nvPr/>
        </p:nvSpPr>
        <p:spPr>
          <a:xfrm>
            <a:off x="182696" y="241204"/>
            <a:ext cx="71374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West Virginia University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Education Abroad Fair 2020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November 18, 2020</a:t>
            </a: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DFEBE1-5B11-4D1C-9A9D-DB962E860B70}"/>
              </a:ext>
            </a:extLst>
          </p:cNvPr>
          <p:cNvSpPr txBox="1"/>
          <p:nvPr/>
        </p:nvSpPr>
        <p:spPr>
          <a:xfrm>
            <a:off x="1991544" y="3163691"/>
            <a:ext cx="7032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Guanajuato, Mexico.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F32F7B8-7A73-4B6D-816D-9E82FC2E6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" y="5751037"/>
            <a:ext cx="12192000" cy="11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93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n 32">
            <a:extLst>
              <a:ext uri="{FF2B5EF4-FFF2-40B4-BE49-F238E27FC236}">
                <a16:creationId xmlns:a16="http://schemas.microsoft.com/office/drawing/2014/main" id="{BC55DC12-3229-409A-B0A5-4FF24E7B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9"/>
            <a:ext cx="12192000" cy="1146048"/>
          </a:xfrm>
          <a:prstGeom prst="rect">
            <a:avLst/>
          </a:prstGeom>
        </p:spPr>
      </p:pic>
      <p:sp>
        <p:nvSpPr>
          <p:cNvPr id="34" name="17 Rectángulo redondeado">
            <a:extLst>
              <a:ext uri="{FF2B5EF4-FFF2-40B4-BE49-F238E27FC236}">
                <a16:creationId xmlns:a16="http://schemas.microsoft.com/office/drawing/2014/main" id="{948FBDFD-58CB-4C1E-8798-D44229571ED4}"/>
              </a:ext>
            </a:extLst>
          </p:cNvPr>
          <p:cNvSpPr/>
          <p:nvPr/>
        </p:nvSpPr>
        <p:spPr>
          <a:xfrm>
            <a:off x="263352" y="296604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  <p:sp>
        <p:nvSpPr>
          <p:cNvPr id="35" name="Marcador de contenido 2">
            <a:extLst>
              <a:ext uri="{FF2B5EF4-FFF2-40B4-BE49-F238E27FC236}">
                <a16:creationId xmlns:a16="http://schemas.microsoft.com/office/drawing/2014/main" id="{E0A1439C-C3E3-4B3F-9306-8BE2EF415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63" y="2550914"/>
            <a:ext cx="9914323" cy="2113034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dirty="0">
                <a:latin typeface="+mj-lt"/>
              </a:rPr>
              <a:t>National Laboratory for the Characterization of Physicochemical Properties and Molecular Structure UG-UAA-CONACYT.</a:t>
            </a:r>
          </a:p>
          <a:p>
            <a:pPr algn="ctr">
              <a:lnSpc>
                <a:spcPct val="120000"/>
              </a:lnSpc>
            </a:pPr>
            <a:r>
              <a:rPr lang="en-US" sz="2000" dirty="0">
                <a:latin typeface="+mj-lt"/>
              </a:rPr>
              <a:t>TIGRE: International Robotized - Spectroscopic Telescope in Guanajuato.</a:t>
            </a:r>
          </a:p>
          <a:p>
            <a:pPr algn="ctr">
              <a:lnSpc>
                <a:spcPct val="120000"/>
              </a:lnSpc>
            </a:pPr>
            <a:r>
              <a:rPr lang="en-US" sz="2000" dirty="0">
                <a:latin typeface="+mj-lt"/>
              </a:rPr>
              <a:t>National Collection of “Agaves” SAGARPA-Universidad de Guanajuato.</a:t>
            </a:r>
          </a:p>
          <a:p>
            <a:pPr algn="ctr">
              <a:lnSpc>
                <a:spcPct val="120000"/>
              </a:lnSpc>
            </a:pPr>
            <a:endParaRPr lang="en-US" sz="2000" dirty="0">
              <a:latin typeface="+mj-lt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CB1A7452-1C4D-4731-AEEE-5353AC751ED1}"/>
              </a:ext>
            </a:extLst>
          </p:cNvPr>
          <p:cNvSpPr/>
          <p:nvPr/>
        </p:nvSpPr>
        <p:spPr>
          <a:xfrm>
            <a:off x="1438261" y="1342838"/>
            <a:ext cx="93154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+mj-lt"/>
              </a:rPr>
              <a:t>The University of Guanajuato has invested in research facilities that are unique not only in the region, but at national level.  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EEA4E5F7-3AFF-463A-A273-93A2574C4360}"/>
              </a:ext>
            </a:extLst>
          </p:cNvPr>
          <p:cNvGrpSpPr/>
          <p:nvPr/>
        </p:nvGrpSpPr>
        <p:grpSpPr>
          <a:xfrm>
            <a:off x="1888904" y="4932246"/>
            <a:ext cx="8414199" cy="1921914"/>
            <a:chOff x="272601" y="3695393"/>
            <a:chExt cx="8414199" cy="1921914"/>
          </a:xfrm>
        </p:grpSpPr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9E748F9E-A1CB-4E51-BE34-8BC6A678F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19519" y="3721675"/>
              <a:ext cx="2767281" cy="1866468"/>
            </a:xfrm>
            <a:prstGeom prst="rect">
              <a:avLst/>
            </a:prstGeom>
          </p:spPr>
        </p:pic>
        <p:pic>
          <p:nvPicPr>
            <p:cNvPr id="39" name="Picture 2" descr="http://www.unionguanajuato.mx/sites/default/files/imagecache/v2_660x370/telescopio_tigre_210914.jpg">
              <a:extLst>
                <a:ext uri="{FF2B5EF4-FFF2-40B4-BE49-F238E27FC236}">
                  <a16:creationId xmlns:a16="http://schemas.microsoft.com/office/drawing/2014/main" id="{97BA653A-622E-4F96-BF04-C143CADDF8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5009" y="3703443"/>
              <a:ext cx="3334510" cy="1869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9 Imagen">
              <a:extLst>
                <a:ext uri="{FF2B5EF4-FFF2-40B4-BE49-F238E27FC236}">
                  <a16:creationId xmlns:a16="http://schemas.microsoft.com/office/drawing/2014/main" id="{2C82DFC5-0E69-4539-A41E-52E8009E8B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4" r="12482"/>
            <a:stretch/>
          </p:blipFill>
          <p:spPr>
            <a:xfrm>
              <a:off x="272601" y="3695393"/>
              <a:ext cx="2497007" cy="1921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2912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1F836D4-2B6D-4AEE-A7CE-F49D44F4D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238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2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large auditorium&#10;&#10;Description automatically generated">
            <a:extLst>
              <a:ext uri="{FF2B5EF4-FFF2-40B4-BE49-F238E27FC236}">
                <a16:creationId xmlns:a16="http://schemas.microsoft.com/office/drawing/2014/main" id="{20DFED74-7C33-436D-A7EC-4682FF933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70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E196BE6-CAA7-415E-AD6C-3153625BB4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44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06B0A654-CB77-483F-8840-4E735328A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1146048"/>
          </a:xfrm>
          <a:prstGeom prst="rect">
            <a:avLst/>
          </a:prstGeom>
        </p:spPr>
      </p:pic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347531" y="1312875"/>
            <a:ext cx="2711961" cy="2096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-66654" numCol="1" rtlCol="0" anchor="ctr" anchorCtr="0" compatLnSpc="1">
            <a:prstTxWarp prst="textNoShape">
              <a:avLst/>
            </a:prstTxWarp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eaLnBrk="0" fontAlgn="base" hangingPunct="0">
              <a:spcAft>
                <a:spcPct val="0"/>
              </a:spcAft>
            </a:pPr>
            <a:r>
              <a:rPr lang="es-MX" altLang="es-MX" sz="1800" b="1" dirty="0">
                <a:solidFill>
                  <a:schemeClr val="tx2"/>
                </a:solidFill>
              </a:rPr>
              <a:t>FACULTY SCHOLARS PROFILE</a:t>
            </a:r>
          </a:p>
        </p:txBody>
      </p:sp>
      <p:sp>
        <p:nvSpPr>
          <p:cNvPr id="13" name="Marcador de contenido 2"/>
          <p:cNvSpPr>
            <a:spLocks noGrp="1"/>
          </p:cNvSpPr>
          <p:nvPr>
            <p:ph idx="1"/>
          </p:nvPr>
        </p:nvSpPr>
        <p:spPr>
          <a:xfrm>
            <a:off x="2133248" y="2077883"/>
            <a:ext cx="7925504" cy="915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2"/>
                </a:solidFill>
                <a:latin typeface="+mj-lt"/>
              </a:rPr>
              <a:t>500 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professors are recognized by the </a:t>
            </a:r>
            <a:r>
              <a:rPr lang="en-US" sz="1800" i="1" dirty="0">
                <a:solidFill>
                  <a:schemeClr val="tx2"/>
                </a:solidFill>
                <a:latin typeface="+mj-lt"/>
              </a:rPr>
              <a:t>National System of Research (SNI)</a:t>
            </a:r>
            <a:r>
              <a:rPr lang="en-US" sz="1800" dirty="0">
                <a:solidFill>
                  <a:schemeClr val="tx2"/>
                </a:solidFill>
                <a:latin typeface="+mj-lt"/>
              </a:rPr>
              <a:t>, the distinction that endorses the quality of their scientific contributions in Mexico. 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703512" y="1835532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j-lt"/>
              </a:rPr>
              <a:t>Number of Faculty Scholars specialized and carrying out research as it is shown below: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55440" y="2954760"/>
            <a:ext cx="10153128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latin typeface="+mj-lt"/>
              </a:rPr>
              <a:t>21 </a:t>
            </a:r>
            <a:r>
              <a:rPr lang="en-US" dirty="0">
                <a:solidFill>
                  <a:srgbClr val="00B0F0"/>
                </a:solidFill>
                <a:latin typeface="+mj-lt"/>
              </a:rPr>
              <a:t>Demography and Sociology</a:t>
            </a:r>
            <a:r>
              <a:rPr lang="en-US" dirty="0">
                <a:latin typeface="+mj-lt"/>
              </a:rPr>
              <a:t> - social movements, indigenous people, religion’s sociology, social theory applications, rural development and public policies, </a:t>
            </a:r>
            <a:r>
              <a:rPr lang="en-US" dirty="0" err="1">
                <a:latin typeface="+mj-lt"/>
              </a:rPr>
              <a:t>catholicism</a:t>
            </a:r>
            <a:r>
              <a:rPr lang="en-US" dirty="0">
                <a:latin typeface="+mj-lt"/>
              </a:rPr>
              <a:t>, secularism, intangible heritage and arts, social problems (poverty, gender studies, gender violence, women, politics), democracy, state and civil society.  </a:t>
            </a:r>
          </a:p>
          <a:p>
            <a:pPr algn="just">
              <a:lnSpc>
                <a:spcPct val="110000"/>
              </a:lnSpc>
            </a:pPr>
            <a:endParaRPr lang="en-US" dirty="0">
              <a:latin typeface="+mj-lt"/>
            </a:endParaRPr>
          </a:p>
          <a:p>
            <a:pPr algn="just">
              <a:lnSpc>
                <a:spcPct val="110000"/>
              </a:lnSpc>
            </a:pPr>
            <a:r>
              <a:rPr lang="en-US" dirty="0">
                <a:latin typeface="+mj-lt"/>
              </a:rPr>
              <a:t>22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economic sciences </a:t>
            </a:r>
            <a:r>
              <a:rPr lang="en-US" dirty="0">
                <a:latin typeface="+mj-lt"/>
              </a:rPr>
              <a:t>: economic integration of Europe and the Americas, economics of natural resources, agribusiness, economic development models and theories, strategic planning, organizational analysis, financial management, among other related topics.</a:t>
            </a:r>
          </a:p>
          <a:p>
            <a:pPr algn="just">
              <a:lnSpc>
                <a:spcPct val="110000"/>
              </a:lnSpc>
            </a:pPr>
            <a:endParaRPr lang="en-US" dirty="0">
              <a:latin typeface="+mj-lt"/>
            </a:endParaRPr>
          </a:p>
        </p:txBody>
      </p:sp>
      <p:sp>
        <p:nvSpPr>
          <p:cNvPr id="9" name="17 Rectángulo redondeado">
            <a:extLst>
              <a:ext uri="{FF2B5EF4-FFF2-40B4-BE49-F238E27FC236}">
                <a16:creationId xmlns:a16="http://schemas.microsoft.com/office/drawing/2014/main" id="{020AB526-CEF8-4465-92F6-2B235127E928}"/>
              </a:ext>
            </a:extLst>
          </p:cNvPr>
          <p:cNvSpPr/>
          <p:nvPr/>
        </p:nvSpPr>
        <p:spPr>
          <a:xfrm>
            <a:off x="191344" y="257517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</p:spTree>
    <p:extLst>
      <p:ext uri="{BB962C8B-B14F-4D97-AF65-F5344CB8AC3E}">
        <p14:creationId xmlns:p14="http://schemas.microsoft.com/office/powerpoint/2010/main" val="1890502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2"/>
          <p:cNvSpPr>
            <a:spLocks noGrp="1"/>
          </p:cNvSpPr>
          <p:nvPr>
            <p:ph idx="1"/>
          </p:nvPr>
        </p:nvSpPr>
        <p:spPr>
          <a:xfrm>
            <a:off x="720299" y="1899086"/>
            <a:ext cx="10751402" cy="4626258"/>
          </a:xfrm>
        </p:spPr>
        <p:txBody>
          <a:bodyPr>
            <a:noAutofit/>
          </a:bodyPr>
          <a:lstStyle/>
          <a:p>
            <a:pPr algn="just"/>
            <a:r>
              <a:rPr lang="en-US" sz="1800" dirty="0"/>
              <a:t>13 </a:t>
            </a:r>
            <a:r>
              <a:rPr lang="en-US" sz="1800" b="1" dirty="0">
                <a:solidFill>
                  <a:schemeClr val="tx2"/>
                </a:solidFill>
              </a:rPr>
              <a:t>health sciences </a:t>
            </a:r>
            <a:r>
              <a:rPr lang="en-US" sz="1800" dirty="0"/>
              <a:t>- neurosciences,  environmental toxicology, clinical research on metabolism and reproduction, oxidative stress, occupational health and molecular biomedicine.</a:t>
            </a:r>
          </a:p>
          <a:p>
            <a:pPr algn="just"/>
            <a:endParaRPr lang="en-US" sz="800" dirty="0"/>
          </a:p>
          <a:p>
            <a:pPr algn="just"/>
            <a:r>
              <a:rPr lang="es-MX" sz="1800" dirty="0"/>
              <a:t>36 </a:t>
            </a:r>
            <a:r>
              <a:rPr lang="en-US" sz="1800" b="1" dirty="0">
                <a:solidFill>
                  <a:srgbClr val="92D050"/>
                </a:solidFill>
              </a:rPr>
              <a:t>life sciences - </a:t>
            </a:r>
            <a:r>
              <a:rPr lang="en-US" sz="1800" dirty="0"/>
              <a:t>protozoan’s molecular biology, plant biotechnology, immuno-parasitology,  insect ecology, among other topics.</a:t>
            </a:r>
          </a:p>
          <a:p>
            <a:pPr algn="just"/>
            <a:endParaRPr lang="en-US" sz="800" dirty="0"/>
          </a:p>
          <a:p>
            <a:pPr algn="just"/>
            <a:r>
              <a:rPr lang="en-US" sz="1800" dirty="0"/>
              <a:t>15 </a:t>
            </a:r>
            <a:r>
              <a:rPr lang="en-US" sz="1800" b="1" dirty="0">
                <a:solidFill>
                  <a:srgbClr val="0070C0"/>
                </a:solidFill>
              </a:rPr>
              <a:t>Human Pathology and medicine - </a:t>
            </a:r>
            <a:r>
              <a:rPr lang="en-US" sz="1800" dirty="0"/>
              <a:t>environmental health, nephrology, pediatrics, infectious diseases, endocrinology, epidemiology and molecular biology in metabolic diseases.</a:t>
            </a:r>
          </a:p>
          <a:p>
            <a:pPr algn="just"/>
            <a:endParaRPr lang="en-US" sz="800" dirty="0"/>
          </a:p>
          <a:p>
            <a:pPr algn="just"/>
            <a:r>
              <a:rPr lang="es-MX" sz="1800" dirty="0"/>
              <a:t>14 </a:t>
            </a:r>
            <a:r>
              <a:rPr lang="en-US" sz="1800" b="1" dirty="0">
                <a:solidFill>
                  <a:srgbClr val="00B050"/>
                </a:solidFill>
              </a:rPr>
              <a:t>agronomy &amp; veterinary sciences</a:t>
            </a:r>
            <a:r>
              <a:rPr lang="en-US" sz="1800" b="1" dirty="0"/>
              <a:t> - </a:t>
            </a:r>
            <a:r>
              <a:rPr lang="en-US" sz="1800" dirty="0"/>
              <a:t>rabbit breeding, aquaculture, poultry, molecular biology, phytopathology, horticulture and biotechnology,  molecular biology, crop protection, genetics, cattle medicine production, improvement of fruits through genetic resources, among other relevant research topics. </a:t>
            </a:r>
          </a:p>
          <a:p>
            <a:pPr algn="just"/>
            <a:endParaRPr lang="en-U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500B9E3-E604-4AA6-8127-B8AE8E11D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1146048"/>
          </a:xfrm>
          <a:prstGeom prst="rect">
            <a:avLst/>
          </a:prstGeom>
        </p:spPr>
      </p:pic>
      <p:sp>
        <p:nvSpPr>
          <p:cNvPr id="6" name="17 Rectángulo redondeado">
            <a:extLst>
              <a:ext uri="{FF2B5EF4-FFF2-40B4-BE49-F238E27FC236}">
                <a16:creationId xmlns:a16="http://schemas.microsoft.com/office/drawing/2014/main" id="{1E8936C1-89C9-489C-ADBD-EE808C03B556}"/>
              </a:ext>
            </a:extLst>
          </p:cNvPr>
          <p:cNvSpPr/>
          <p:nvPr/>
        </p:nvSpPr>
        <p:spPr>
          <a:xfrm>
            <a:off x="191344" y="257517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</p:spTree>
    <p:extLst>
      <p:ext uri="{BB962C8B-B14F-4D97-AF65-F5344CB8AC3E}">
        <p14:creationId xmlns:p14="http://schemas.microsoft.com/office/powerpoint/2010/main" val="974265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arcador de contenido 2"/>
          <p:cNvSpPr>
            <a:spLocks noGrp="1"/>
          </p:cNvSpPr>
          <p:nvPr>
            <p:ph idx="1"/>
          </p:nvPr>
        </p:nvSpPr>
        <p:spPr>
          <a:xfrm>
            <a:off x="1127449" y="1628800"/>
            <a:ext cx="10369152" cy="1177664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91 </a:t>
            </a:r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technology - sciences : </a:t>
            </a:r>
            <a:r>
              <a:rPr lang="en-US" sz="1800" dirty="0"/>
              <a:t>artificial intelligence, food preservation, renewable energies and energy efficiency, phytoremediation, fuel cells, advanced oxidation processes for water pollution control,   machine designs, robotics, among others.</a:t>
            </a:r>
          </a:p>
        </p:txBody>
      </p:sp>
      <p:sp>
        <p:nvSpPr>
          <p:cNvPr id="21" name="Marcador de contenido 2"/>
          <p:cNvSpPr>
            <a:spLocks noGrp="1"/>
          </p:cNvSpPr>
          <p:nvPr>
            <p:ph idx="1"/>
          </p:nvPr>
        </p:nvSpPr>
        <p:spPr>
          <a:xfrm>
            <a:off x="1248201" y="2806464"/>
            <a:ext cx="10248400" cy="1533953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en-US" sz="1800" dirty="0"/>
              <a:t>60 </a:t>
            </a:r>
            <a:r>
              <a:rPr lang="en-US" sz="1800" b="1" dirty="0">
                <a:solidFill>
                  <a:srgbClr val="002060"/>
                </a:solidFill>
              </a:rPr>
              <a:t>physics</a:t>
            </a:r>
            <a:r>
              <a:rPr lang="en-US" sz="1800" dirty="0"/>
              <a:t> : quantum optics, gravitation, elementary particles, absorption spectroscopy, dynamic arrest of colloids, colloidal glass transition, particle accelerators, bio-photonics, experimental high energy physics, pulsed photo-acoustics, neutrino physics, medical physics and environmental radioactivity, </a:t>
            </a:r>
            <a:r>
              <a:rPr lang="en-US" sz="1800" dirty="0" err="1"/>
              <a:t>etc</a:t>
            </a:r>
            <a:r>
              <a:rPr lang="en-US" sz="1800" dirty="0"/>
              <a:t>-</a:t>
            </a:r>
          </a:p>
        </p:txBody>
      </p:sp>
      <p:sp>
        <p:nvSpPr>
          <p:cNvPr id="23" name="Marcador de contenido 2"/>
          <p:cNvSpPr>
            <a:spLocks noGrp="1"/>
          </p:cNvSpPr>
          <p:nvPr>
            <p:ph idx="1"/>
          </p:nvPr>
        </p:nvSpPr>
        <p:spPr>
          <a:xfrm>
            <a:off x="1263359" y="4149080"/>
            <a:ext cx="10233242" cy="1610651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</a:pPr>
            <a:r>
              <a:rPr lang="en-US" sz="1800" dirty="0"/>
              <a:t>50 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chemistry</a:t>
            </a:r>
            <a:r>
              <a:rPr lang="en-US" sz="1800" dirty="0"/>
              <a:t> - polymers recycling, enzymatic synthesis of macromolecules, biochemistry and biotechnology of plants, organometallic compounds, membrane separation processes, computational chemistry, </a:t>
            </a:r>
            <a:r>
              <a:rPr lang="en-US" sz="1800" dirty="0" err="1"/>
              <a:t>organo</a:t>
            </a:r>
            <a:r>
              <a:rPr lang="en-US" sz="1800" dirty="0"/>
              <a:t>-catalysis, nanomaterials, synthesis of heterocyclic compounds, bioinorganic chemistry, etc.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192A23-8B09-4188-92A1-00973255B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6"/>
            <a:ext cx="12192000" cy="1146048"/>
          </a:xfrm>
          <a:prstGeom prst="rect">
            <a:avLst/>
          </a:prstGeom>
        </p:spPr>
      </p:pic>
      <p:sp>
        <p:nvSpPr>
          <p:cNvPr id="8" name="17 Rectángulo redondeado">
            <a:extLst>
              <a:ext uri="{FF2B5EF4-FFF2-40B4-BE49-F238E27FC236}">
                <a16:creationId xmlns:a16="http://schemas.microsoft.com/office/drawing/2014/main" id="{E398BF55-AD38-498A-9D90-2681CBA729DC}"/>
              </a:ext>
            </a:extLst>
          </p:cNvPr>
          <p:cNvSpPr/>
          <p:nvPr/>
        </p:nvSpPr>
        <p:spPr>
          <a:xfrm>
            <a:off x="191344" y="257517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</p:spTree>
    <p:extLst>
      <p:ext uri="{BB962C8B-B14F-4D97-AF65-F5344CB8AC3E}">
        <p14:creationId xmlns:p14="http://schemas.microsoft.com/office/powerpoint/2010/main" val="1313054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326ADE0-6AFA-4AA3-AD40-9748AC18C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1"/>
            <a:ext cx="12192000" cy="1146048"/>
          </a:xfrm>
          <a:prstGeom prst="rect">
            <a:avLst/>
          </a:prstGeom>
        </p:spPr>
      </p:pic>
      <p:sp>
        <p:nvSpPr>
          <p:cNvPr id="6" name="17 Rectángulo redondeado">
            <a:extLst>
              <a:ext uri="{FF2B5EF4-FFF2-40B4-BE49-F238E27FC236}">
                <a16:creationId xmlns:a16="http://schemas.microsoft.com/office/drawing/2014/main" id="{6C24B824-5340-461E-B32A-78D82A56583B}"/>
              </a:ext>
            </a:extLst>
          </p:cNvPr>
          <p:cNvSpPr/>
          <p:nvPr/>
        </p:nvSpPr>
        <p:spPr>
          <a:xfrm>
            <a:off x="146294" y="22811"/>
            <a:ext cx="9406089" cy="1052650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Campus, Divisions and High School System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3EAAFC8-2EEA-49E7-9487-22C8FE619919}"/>
              </a:ext>
            </a:extLst>
          </p:cNvPr>
          <p:cNvGrpSpPr/>
          <p:nvPr/>
        </p:nvGrpSpPr>
        <p:grpSpPr>
          <a:xfrm>
            <a:off x="1800828" y="5373376"/>
            <a:ext cx="9162572" cy="1440000"/>
            <a:chOff x="1253908" y="4941328"/>
            <a:chExt cx="9162572" cy="1440000"/>
          </a:xfrm>
        </p:grpSpPr>
        <p:pic>
          <p:nvPicPr>
            <p:cNvPr id="12" name="Picture 8" descr="http://www.reunioncienciasmedicasugto.org.mx/images/09.jpg">
              <a:extLst>
                <a:ext uri="{FF2B5EF4-FFF2-40B4-BE49-F238E27FC236}">
                  <a16:creationId xmlns:a16="http://schemas.microsoft.com/office/drawing/2014/main" id="{7A7F5AF1-65C7-41A4-B4BB-9D5BA7C2C3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985"/>
            <a:stretch/>
          </p:blipFill>
          <p:spPr bwMode="auto">
            <a:xfrm>
              <a:off x="1253908" y="4941328"/>
              <a:ext cx="235357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s://upload.wikimedia.org/wikipedia/commons/thumb/3/32/Celaya.JPG/220px-Celaya.JPG">
              <a:extLst>
                <a:ext uri="{FF2B5EF4-FFF2-40B4-BE49-F238E27FC236}">
                  <a16:creationId xmlns:a16="http://schemas.microsoft.com/office/drawing/2014/main" id="{A7DD9580-062B-4BFC-9437-C60D0D570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862" y="4941328"/>
              <a:ext cx="2489015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http://m.oem.com.mx/c6c9d319-79ac-477a-8a72-3249e3c0cbcb.jpg">
              <a:extLst>
                <a:ext uri="{FF2B5EF4-FFF2-40B4-BE49-F238E27FC236}">
                  <a16:creationId xmlns:a16="http://schemas.microsoft.com/office/drawing/2014/main" id="{B4F96A28-F437-4657-9407-0D27605448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98" b="18861"/>
            <a:stretch/>
          </p:blipFill>
          <p:spPr bwMode="auto">
            <a:xfrm>
              <a:off x="5950132" y="4941328"/>
              <a:ext cx="2365818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s://encrypted-tbn0.gstatic.com/images?q=tbn:ANd9GcQvbZa9VPOKwmhDoEfR8ZdmhmuH3oDbeKzmzOZKDk7nacytak6-">
              <a:extLst>
                <a:ext uri="{FF2B5EF4-FFF2-40B4-BE49-F238E27FC236}">
                  <a16:creationId xmlns:a16="http://schemas.microsoft.com/office/drawing/2014/main" id="{D19A38EB-0EF3-4E21-B86E-9132A03E8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5950" y="4941328"/>
              <a:ext cx="210053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95B37D39-3D6F-4568-9602-1FF542599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9201" y="2519577"/>
            <a:ext cx="3287060" cy="2781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200" b="1" dirty="0" err="1">
                <a:latin typeface="+mj-lt"/>
              </a:rPr>
              <a:t>Campuses</a:t>
            </a:r>
            <a:r>
              <a:rPr lang="es-MX" sz="2200" b="1" dirty="0">
                <a:latin typeface="+mj-lt"/>
              </a:rPr>
              <a:t>:</a:t>
            </a:r>
          </a:p>
          <a:p>
            <a:pPr marL="457200" indent="-457200"/>
            <a:r>
              <a:rPr lang="es-MX" sz="2200" dirty="0">
                <a:latin typeface="+mj-lt"/>
              </a:rPr>
              <a:t>Guanajuato</a:t>
            </a:r>
          </a:p>
          <a:p>
            <a:pPr marL="457200" indent="-457200"/>
            <a:r>
              <a:rPr lang="es-MX" sz="2200" dirty="0">
                <a:latin typeface="+mj-lt"/>
              </a:rPr>
              <a:t>Irapuato-Salamanca</a:t>
            </a:r>
          </a:p>
          <a:p>
            <a:pPr marL="457200" indent="-457200"/>
            <a:r>
              <a:rPr lang="es-MX" sz="2200" dirty="0">
                <a:latin typeface="+mj-lt"/>
              </a:rPr>
              <a:t>Celaya-Salvatierra</a:t>
            </a:r>
          </a:p>
          <a:p>
            <a:pPr marL="457200" indent="-457200"/>
            <a:r>
              <a:rPr lang="es-MX" sz="2200" dirty="0">
                <a:latin typeface="+mj-lt"/>
              </a:rPr>
              <a:t>León</a:t>
            </a:r>
          </a:p>
          <a:p>
            <a:pPr marL="0" indent="0">
              <a:buNone/>
            </a:pPr>
            <a:endParaRPr lang="es-MX" sz="2200" dirty="0">
              <a:latin typeface="+mj-lt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8A94312B-F4D4-41E3-804D-D362DE619979}"/>
              </a:ext>
            </a:extLst>
          </p:cNvPr>
          <p:cNvSpPr/>
          <p:nvPr/>
        </p:nvSpPr>
        <p:spPr>
          <a:xfrm>
            <a:off x="6096000" y="2498076"/>
            <a:ext cx="5630779" cy="2710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/>
              <a:buNone/>
            </a:pPr>
            <a:r>
              <a:rPr lang="en-US" sz="2200" b="1" dirty="0">
                <a:latin typeface="+mj-lt"/>
              </a:rPr>
              <a:t>Academic areas: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Natural and Exact Sciences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Engineering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Health Sciences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Economic and Administration Sciences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Social Sciences and Humanities</a:t>
            </a:r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Arts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E047F3FB-B854-400E-AA42-87B0B8CF7DE5}"/>
              </a:ext>
            </a:extLst>
          </p:cNvPr>
          <p:cNvSpPr/>
          <p:nvPr/>
        </p:nvSpPr>
        <p:spPr>
          <a:xfrm>
            <a:off x="1800828" y="1364339"/>
            <a:ext cx="91625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+mj-lt"/>
              </a:rPr>
              <a:t>The University of Guanajuato is present in 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12 cities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 in the State of Guanajuato:  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four campuses and one high school college with ten high schools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.</a:t>
            </a:r>
          </a:p>
          <a:p>
            <a:endParaRPr lang="es-MX" sz="2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0419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D76116-7F1A-4B13-BE56-3FE561EF6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1"/>
            <a:ext cx="12192000" cy="1146048"/>
          </a:xfrm>
          <a:prstGeom prst="rect">
            <a:avLst/>
          </a:prstGeom>
        </p:spPr>
      </p:pic>
      <p:cxnSp>
        <p:nvCxnSpPr>
          <p:cNvPr id="43" name="2 Conector recto"/>
          <p:cNvCxnSpPr/>
          <p:nvPr/>
        </p:nvCxnSpPr>
        <p:spPr>
          <a:xfrm>
            <a:off x="1487487" y="6210300"/>
            <a:ext cx="9202738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83" y="1164315"/>
            <a:ext cx="9144000" cy="566130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143672" y="4077077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i="1" dirty="0" err="1">
                <a:solidFill>
                  <a:schemeClr val="bg1"/>
                </a:solidFill>
              </a:rPr>
              <a:t>Thank</a:t>
            </a:r>
            <a:r>
              <a:rPr lang="es-MX" sz="3200" b="1" i="1" dirty="0">
                <a:solidFill>
                  <a:schemeClr val="bg1"/>
                </a:solidFill>
              </a:rPr>
              <a:t> </a:t>
            </a:r>
            <a:r>
              <a:rPr lang="es-MX" sz="3200" b="1" i="1" dirty="0" err="1">
                <a:solidFill>
                  <a:schemeClr val="bg1"/>
                </a:solidFill>
              </a:rPr>
              <a:t>you</a:t>
            </a:r>
            <a:r>
              <a:rPr lang="es-MX" sz="3200" b="1" i="1" dirty="0">
                <a:solidFill>
                  <a:schemeClr val="bg1"/>
                </a:solidFill>
              </a:rPr>
              <a:t>!</a:t>
            </a:r>
            <a:endParaRPr lang="es-ES" sz="32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643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D2291B-3145-4B67-94D8-E96CAA406F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37E2CE-ED16-49CC-AC37-AB98397709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94D3D4-34B7-4A19-84C9-1B46E84D8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5408042"/>
            <a:ext cx="12097344" cy="14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44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27C11FF-875D-4273-B77B-1B6757C46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" y="15740"/>
            <a:ext cx="12192000" cy="1146048"/>
          </a:xfrm>
          <a:prstGeom prst="rect">
            <a:avLst/>
          </a:prstGeom>
        </p:spPr>
      </p:pic>
      <p:pic>
        <p:nvPicPr>
          <p:cNvPr id="5" name="Imagen 4"/>
          <p:cNvPicPr/>
          <p:nvPr/>
        </p:nvPicPr>
        <p:blipFill rotWithShape="1">
          <a:blip r:embed="rId3"/>
          <a:srcRect l="1234" t="8156" r="3339" b="5564"/>
          <a:stretch/>
        </p:blipFill>
        <p:spPr bwMode="auto">
          <a:xfrm>
            <a:off x="1847528" y="1250104"/>
            <a:ext cx="8928992" cy="5579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17 Rectángulo redondeado"/>
          <p:cNvSpPr/>
          <p:nvPr/>
        </p:nvSpPr>
        <p:spPr>
          <a:xfrm>
            <a:off x="-9846" y="257277"/>
            <a:ext cx="4571039" cy="662977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n w="17780" cmpd="sng">
                  <a:noFill/>
                  <a:prstDash val="solid"/>
                  <a:miter lim="800000"/>
                </a:ln>
              </a:rPr>
              <a:t>Where are we in Mexico?</a:t>
            </a:r>
            <a:endParaRPr lang="en-US" sz="2800" b="1" dirty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39510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1544" y="2231474"/>
            <a:ext cx="8229600" cy="374441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es-MX" sz="2400" b="1" dirty="0" err="1">
                <a:solidFill>
                  <a:srgbClr val="002060"/>
                </a:solidFill>
              </a:rPr>
              <a:t>Physics</a:t>
            </a:r>
            <a:r>
              <a:rPr lang="es-MX" sz="2400" b="1" dirty="0">
                <a:solidFill>
                  <a:srgbClr val="002060"/>
                </a:solidFill>
              </a:rPr>
              <a:t>:</a:t>
            </a:r>
            <a:r>
              <a:rPr lang="es-MX" sz="2400" dirty="0"/>
              <a:t> quantum </a:t>
            </a:r>
            <a:r>
              <a:rPr lang="es-MX" sz="2400" dirty="0" err="1"/>
              <a:t>optics</a:t>
            </a:r>
            <a:r>
              <a:rPr lang="es-MX" sz="2400" dirty="0"/>
              <a:t>, </a:t>
            </a:r>
            <a:r>
              <a:rPr lang="es-MX" sz="2400" dirty="0" err="1"/>
              <a:t>gravitation</a:t>
            </a:r>
            <a:r>
              <a:rPr lang="es-MX" sz="2400" dirty="0"/>
              <a:t>, </a:t>
            </a:r>
            <a:r>
              <a:rPr lang="es-MX" sz="2400" dirty="0" err="1"/>
              <a:t>elementary</a:t>
            </a:r>
            <a:r>
              <a:rPr lang="es-MX" sz="2400" dirty="0"/>
              <a:t> </a:t>
            </a:r>
            <a:r>
              <a:rPr lang="es-MX" sz="2400" dirty="0" err="1"/>
              <a:t>particles</a:t>
            </a:r>
            <a:r>
              <a:rPr lang="es-MX" sz="2400" dirty="0"/>
              <a:t>, </a:t>
            </a:r>
            <a:r>
              <a:rPr lang="es-MX" sz="2400" dirty="0" err="1"/>
              <a:t>absorption</a:t>
            </a:r>
            <a:r>
              <a:rPr lang="es-MX" sz="2400" dirty="0"/>
              <a:t> </a:t>
            </a:r>
            <a:r>
              <a:rPr lang="es-MX" sz="2400" dirty="0" err="1"/>
              <a:t>spectroscopy</a:t>
            </a:r>
            <a:r>
              <a:rPr lang="es-MX" sz="2400" dirty="0"/>
              <a:t>, </a:t>
            </a:r>
            <a:r>
              <a:rPr lang="es-MX" sz="2400" dirty="0" err="1"/>
              <a:t>fluids</a:t>
            </a:r>
            <a:r>
              <a:rPr lang="es-MX" sz="2400" dirty="0"/>
              <a:t> </a:t>
            </a:r>
            <a:r>
              <a:rPr lang="es-MX" sz="2400" dirty="0" err="1"/>
              <a:t>rheology</a:t>
            </a:r>
            <a:r>
              <a:rPr lang="es-MX" sz="2400" dirty="0"/>
              <a:t> and </a:t>
            </a:r>
            <a:r>
              <a:rPr lang="es-MX" sz="2400" dirty="0" err="1"/>
              <a:t>microrheology</a:t>
            </a:r>
            <a:r>
              <a:rPr lang="es-MX" sz="2400" dirty="0"/>
              <a:t>, </a:t>
            </a:r>
            <a:r>
              <a:rPr lang="es-MX" sz="2400" dirty="0" err="1"/>
              <a:t>dynamic</a:t>
            </a:r>
            <a:r>
              <a:rPr lang="es-MX" sz="2400" dirty="0"/>
              <a:t> </a:t>
            </a:r>
            <a:r>
              <a:rPr lang="es-MX" sz="2400" dirty="0" err="1"/>
              <a:t>arrest</a:t>
            </a:r>
            <a:r>
              <a:rPr lang="es-MX" sz="2400" dirty="0"/>
              <a:t> of </a:t>
            </a:r>
            <a:r>
              <a:rPr lang="es-MX" sz="2400" dirty="0" err="1"/>
              <a:t>colloids</a:t>
            </a:r>
            <a:r>
              <a:rPr lang="es-MX" sz="2400" dirty="0"/>
              <a:t>, </a:t>
            </a:r>
            <a:r>
              <a:rPr lang="es-MX" sz="2400" dirty="0" err="1"/>
              <a:t>colloidal</a:t>
            </a:r>
            <a:r>
              <a:rPr lang="es-MX" sz="2400" dirty="0"/>
              <a:t> </a:t>
            </a:r>
            <a:r>
              <a:rPr lang="es-MX" sz="2400" dirty="0" err="1"/>
              <a:t>glass</a:t>
            </a:r>
            <a:r>
              <a:rPr lang="es-MX" sz="2400" dirty="0"/>
              <a:t> </a:t>
            </a:r>
            <a:r>
              <a:rPr lang="es-MX" sz="2400" dirty="0" err="1"/>
              <a:t>transition</a:t>
            </a:r>
            <a:r>
              <a:rPr lang="es-MX" sz="2400" dirty="0"/>
              <a:t>, </a:t>
            </a:r>
            <a:r>
              <a:rPr lang="es-MX" sz="2400" dirty="0" err="1"/>
              <a:t>particle</a:t>
            </a:r>
            <a:r>
              <a:rPr lang="es-MX" sz="2400" dirty="0"/>
              <a:t> </a:t>
            </a:r>
            <a:r>
              <a:rPr lang="es-MX" sz="2400" dirty="0" err="1"/>
              <a:t>accelerators</a:t>
            </a:r>
            <a:r>
              <a:rPr lang="es-MX" sz="2400" dirty="0"/>
              <a:t>, </a:t>
            </a:r>
            <a:r>
              <a:rPr lang="es-MX" sz="2400" dirty="0" err="1"/>
              <a:t>biophotonics</a:t>
            </a:r>
            <a:r>
              <a:rPr lang="es-MX" sz="2400" dirty="0"/>
              <a:t>, </a:t>
            </a:r>
            <a:r>
              <a:rPr lang="es-MX" sz="2400" dirty="0" err="1"/>
              <a:t>gravitation</a:t>
            </a:r>
            <a:r>
              <a:rPr lang="es-MX" sz="2400" dirty="0"/>
              <a:t> and </a:t>
            </a:r>
            <a:r>
              <a:rPr lang="es-MX" sz="2400" dirty="0" err="1"/>
              <a:t>cosmology</a:t>
            </a:r>
            <a:r>
              <a:rPr lang="es-MX" sz="2400" dirty="0"/>
              <a:t>, </a:t>
            </a:r>
            <a:r>
              <a:rPr lang="es-MX" sz="2400" dirty="0" err="1"/>
              <a:t>soft</a:t>
            </a:r>
            <a:r>
              <a:rPr lang="es-MX" sz="2400" dirty="0"/>
              <a:t> </a:t>
            </a:r>
            <a:r>
              <a:rPr lang="es-MX" sz="2400" dirty="0" err="1"/>
              <a:t>condensed</a:t>
            </a:r>
            <a:r>
              <a:rPr lang="es-MX" sz="2400" dirty="0"/>
              <a:t> </a:t>
            </a:r>
            <a:r>
              <a:rPr lang="es-MX" sz="2400" dirty="0" err="1"/>
              <a:t>matter</a:t>
            </a:r>
            <a:r>
              <a:rPr lang="es-MX" sz="2400" dirty="0"/>
              <a:t>, </a:t>
            </a:r>
            <a:r>
              <a:rPr lang="es-MX" sz="2400" dirty="0" err="1"/>
              <a:t>photoconductive</a:t>
            </a:r>
            <a:r>
              <a:rPr lang="es-MX" sz="2400" dirty="0"/>
              <a:t> </a:t>
            </a:r>
            <a:r>
              <a:rPr lang="es-MX" sz="2400" dirty="0" err="1"/>
              <a:t>fiber</a:t>
            </a:r>
            <a:r>
              <a:rPr lang="es-MX" sz="2400" dirty="0"/>
              <a:t> </a:t>
            </a:r>
            <a:r>
              <a:rPr lang="es-MX" sz="2400" dirty="0" err="1"/>
              <a:t>optics</a:t>
            </a:r>
            <a:r>
              <a:rPr lang="es-MX" sz="2400" dirty="0"/>
              <a:t>, </a:t>
            </a:r>
            <a:r>
              <a:rPr lang="es-MX" sz="2400" dirty="0" err="1"/>
              <a:t>fiber</a:t>
            </a:r>
            <a:r>
              <a:rPr lang="es-MX" sz="2400" dirty="0"/>
              <a:t> </a:t>
            </a:r>
            <a:r>
              <a:rPr lang="es-MX" sz="2400" dirty="0" err="1"/>
              <a:t>lasers</a:t>
            </a:r>
            <a:r>
              <a:rPr lang="es-MX" sz="2400" dirty="0"/>
              <a:t>, </a:t>
            </a:r>
            <a:r>
              <a:rPr lang="es-MX" sz="2400" dirty="0" err="1"/>
              <a:t>amended</a:t>
            </a:r>
            <a:r>
              <a:rPr lang="es-MX" sz="2400" dirty="0"/>
              <a:t> </a:t>
            </a:r>
            <a:r>
              <a:rPr lang="es-MX" sz="2400" dirty="0" err="1"/>
              <a:t>gravitational</a:t>
            </a:r>
            <a:r>
              <a:rPr lang="es-MX" sz="2400" dirty="0"/>
              <a:t> </a:t>
            </a:r>
            <a:r>
              <a:rPr lang="es-MX" sz="2400" dirty="0" err="1"/>
              <a:t>theories</a:t>
            </a:r>
            <a:r>
              <a:rPr lang="es-MX" sz="2400" dirty="0"/>
              <a:t> , </a:t>
            </a:r>
            <a:r>
              <a:rPr lang="en-US" sz="2400" dirty="0"/>
              <a:t>mathematics and physics, unclassical cosmology, particle physics; experimental high energy physics, pulsed photoacoustics, alternative theories of gravity, string theory, neutrino physics, dark matter, medical physics and environmental radioactivity.</a:t>
            </a:r>
          </a:p>
        </p:txBody>
      </p:sp>
      <p:sp>
        <p:nvSpPr>
          <p:cNvPr id="4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51589" y="1085840"/>
            <a:ext cx="729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>
                <a:solidFill>
                  <a:schemeClr val="tx2"/>
                </a:solidFill>
              </a:rPr>
              <a:t>Faculty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Scholars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work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on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specialized</a:t>
            </a:r>
            <a:r>
              <a:rPr lang="es-MX" sz="2400" b="1" dirty="0">
                <a:solidFill>
                  <a:schemeClr val="tx2"/>
                </a:solidFill>
              </a:rPr>
              <a:t> and </a:t>
            </a:r>
            <a:r>
              <a:rPr lang="es-MX" sz="2400" b="1" dirty="0" err="1">
                <a:solidFill>
                  <a:schemeClr val="tx2"/>
                </a:solidFill>
              </a:rPr>
              <a:t>specific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research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areas</a:t>
            </a:r>
            <a:r>
              <a:rPr lang="es-MX" sz="2400" b="1" dirty="0">
                <a:solidFill>
                  <a:schemeClr val="tx2"/>
                </a:solidFill>
              </a:rPr>
              <a:t> and </a:t>
            </a:r>
            <a:r>
              <a:rPr lang="es-MX" sz="2400" b="1" dirty="0" err="1">
                <a:solidFill>
                  <a:schemeClr val="tx2"/>
                </a:solidFill>
              </a:rPr>
              <a:t>topics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that</a:t>
            </a:r>
            <a:r>
              <a:rPr lang="es-MX" sz="2400" b="1" dirty="0">
                <a:solidFill>
                  <a:schemeClr val="tx2"/>
                </a:solidFill>
              </a:rPr>
              <a:t> are </a:t>
            </a:r>
            <a:r>
              <a:rPr lang="es-MX" sz="2400" b="1" dirty="0" err="1">
                <a:solidFill>
                  <a:schemeClr val="tx2"/>
                </a:solidFill>
              </a:rPr>
              <a:t>described</a:t>
            </a:r>
            <a:r>
              <a:rPr lang="es-MX" sz="2400" b="1" dirty="0">
                <a:solidFill>
                  <a:schemeClr val="tx2"/>
                </a:solidFill>
              </a:rPr>
              <a:t> </a:t>
            </a:r>
            <a:r>
              <a:rPr lang="es-MX" sz="2400" b="1" dirty="0" err="1">
                <a:solidFill>
                  <a:schemeClr val="tx2"/>
                </a:solidFill>
              </a:rPr>
              <a:t>below</a:t>
            </a:r>
            <a:r>
              <a:rPr lang="es-MX" sz="2400" b="1" dirty="0">
                <a:solidFill>
                  <a:schemeClr val="tx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341102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71389" y="1268765"/>
            <a:ext cx="8229600" cy="4680519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Chemistry:</a:t>
            </a:r>
            <a:r>
              <a:rPr lang="es-MX" dirty="0"/>
              <a:t> </a:t>
            </a:r>
            <a:r>
              <a:rPr lang="es-MX" dirty="0" err="1"/>
              <a:t>polymers</a:t>
            </a:r>
            <a:r>
              <a:rPr lang="es-MX" dirty="0"/>
              <a:t> </a:t>
            </a:r>
            <a:r>
              <a:rPr lang="es-MX" dirty="0" err="1"/>
              <a:t>recycling</a:t>
            </a:r>
            <a:r>
              <a:rPr lang="es-MX" dirty="0"/>
              <a:t>, medical </a:t>
            </a:r>
            <a:r>
              <a:rPr lang="es-MX" dirty="0" err="1"/>
              <a:t>chemisrty</a:t>
            </a:r>
            <a:r>
              <a:rPr lang="es-MX" dirty="0"/>
              <a:t>, </a:t>
            </a:r>
            <a:r>
              <a:rPr lang="es-MX" dirty="0" err="1"/>
              <a:t>enzymatic</a:t>
            </a:r>
            <a:r>
              <a:rPr lang="es-MX" dirty="0"/>
              <a:t> </a:t>
            </a:r>
            <a:r>
              <a:rPr lang="es-MX" dirty="0" err="1"/>
              <a:t>synthesis</a:t>
            </a:r>
            <a:r>
              <a:rPr lang="es-MX" dirty="0"/>
              <a:t> of </a:t>
            </a:r>
            <a:r>
              <a:rPr lang="es-MX" dirty="0" err="1"/>
              <a:t>macromolecules</a:t>
            </a:r>
            <a:r>
              <a:rPr lang="es-MX" dirty="0"/>
              <a:t>, renal </a:t>
            </a:r>
            <a:r>
              <a:rPr lang="es-MX" dirty="0" err="1"/>
              <a:t>pharmacology</a:t>
            </a:r>
            <a:r>
              <a:rPr lang="es-MX" dirty="0"/>
              <a:t>, </a:t>
            </a:r>
            <a:r>
              <a:rPr lang="es-MX" dirty="0" err="1"/>
              <a:t>chromatographic</a:t>
            </a:r>
            <a:r>
              <a:rPr lang="es-MX" dirty="0"/>
              <a:t> and </a:t>
            </a:r>
            <a:r>
              <a:rPr lang="es-MX" dirty="0" err="1"/>
              <a:t>spectrometric</a:t>
            </a:r>
            <a:r>
              <a:rPr lang="es-MX" dirty="0"/>
              <a:t> </a:t>
            </a:r>
            <a:r>
              <a:rPr lang="es-MX" dirty="0" err="1"/>
              <a:t>techniques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biochemical</a:t>
            </a:r>
            <a:r>
              <a:rPr lang="es-MX" dirty="0"/>
              <a:t> </a:t>
            </a:r>
            <a:r>
              <a:rPr lang="en-US" dirty="0"/>
              <a:t>analysis</a:t>
            </a:r>
            <a:r>
              <a:rPr lang="es-MX" dirty="0"/>
              <a:t>, </a:t>
            </a:r>
            <a:r>
              <a:rPr lang="es-MX" dirty="0" err="1"/>
              <a:t>biochemistry</a:t>
            </a:r>
            <a:r>
              <a:rPr lang="es-MX" dirty="0"/>
              <a:t> and </a:t>
            </a:r>
            <a:r>
              <a:rPr lang="es-MX" dirty="0" err="1"/>
              <a:t>biotechnology</a:t>
            </a:r>
            <a:r>
              <a:rPr lang="es-MX" dirty="0"/>
              <a:t> of </a:t>
            </a:r>
            <a:r>
              <a:rPr lang="es-MX" dirty="0" err="1"/>
              <a:t>plants</a:t>
            </a:r>
            <a:r>
              <a:rPr lang="es-MX" dirty="0"/>
              <a:t>, </a:t>
            </a:r>
            <a:r>
              <a:rPr lang="es-MX" dirty="0" err="1"/>
              <a:t>chemistry</a:t>
            </a:r>
            <a:r>
              <a:rPr lang="es-MX" dirty="0"/>
              <a:t> of </a:t>
            </a:r>
            <a:r>
              <a:rPr lang="es-MX" dirty="0" err="1"/>
              <a:t>ceramics</a:t>
            </a:r>
            <a:r>
              <a:rPr lang="es-MX" dirty="0"/>
              <a:t>, </a:t>
            </a:r>
            <a:r>
              <a:rPr lang="es-MX" dirty="0" err="1"/>
              <a:t>organometallic</a:t>
            </a:r>
            <a:r>
              <a:rPr lang="es-MX" dirty="0"/>
              <a:t> </a:t>
            </a:r>
            <a:r>
              <a:rPr lang="es-MX" dirty="0" err="1"/>
              <a:t>compounds</a:t>
            </a:r>
            <a:r>
              <a:rPr lang="es-MX" dirty="0"/>
              <a:t>, </a:t>
            </a:r>
            <a:r>
              <a:rPr lang="es-MX" dirty="0" err="1"/>
              <a:t>electrochemistry</a:t>
            </a:r>
            <a:r>
              <a:rPr lang="es-MX" dirty="0"/>
              <a:t>, </a:t>
            </a:r>
            <a:r>
              <a:rPr lang="es-MX" dirty="0" err="1"/>
              <a:t>membrane</a:t>
            </a:r>
            <a:r>
              <a:rPr lang="es-MX" dirty="0"/>
              <a:t> </a:t>
            </a:r>
            <a:r>
              <a:rPr lang="es-MX" dirty="0" err="1"/>
              <a:t>separation</a:t>
            </a:r>
            <a:r>
              <a:rPr lang="es-MX" dirty="0"/>
              <a:t> </a:t>
            </a:r>
            <a:r>
              <a:rPr lang="es-MX" dirty="0" err="1"/>
              <a:t>processes</a:t>
            </a:r>
            <a:r>
              <a:rPr lang="es-MX" dirty="0"/>
              <a:t>, </a:t>
            </a:r>
            <a:r>
              <a:rPr lang="es-MX" dirty="0" err="1"/>
              <a:t>theoretical</a:t>
            </a:r>
            <a:r>
              <a:rPr lang="es-MX" dirty="0"/>
              <a:t> and </a:t>
            </a:r>
            <a:r>
              <a:rPr lang="es-MX" dirty="0" err="1"/>
              <a:t>computational</a:t>
            </a:r>
            <a:r>
              <a:rPr lang="es-MX" dirty="0"/>
              <a:t> </a:t>
            </a:r>
            <a:r>
              <a:rPr lang="es-MX" dirty="0" err="1"/>
              <a:t>chemistry</a:t>
            </a:r>
            <a:r>
              <a:rPr lang="es-MX" dirty="0"/>
              <a:t>, </a:t>
            </a:r>
            <a:r>
              <a:rPr lang="es-MX" dirty="0" err="1"/>
              <a:t>organocatalysis</a:t>
            </a:r>
            <a:r>
              <a:rPr lang="es-MX" dirty="0"/>
              <a:t>, </a:t>
            </a:r>
            <a:r>
              <a:rPr lang="es-MX" dirty="0" err="1"/>
              <a:t>nanomaterials</a:t>
            </a:r>
            <a:r>
              <a:rPr lang="es-MX" dirty="0"/>
              <a:t>, </a:t>
            </a:r>
            <a:r>
              <a:rPr lang="es-MX" dirty="0" err="1"/>
              <a:t>synthesis</a:t>
            </a:r>
            <a:r>
              <a:rPr lang="es-MX" dirty="0"/>
              <a:t> of </a:t>
            </a:r>
            <a:r>
              <a:rPr lang="es-MX" dirty="0" err="1"/>
              <a:t>heteorcyclic</a:t>
            </a:r>
            <a:r>
              <a:rPr lang="es-MX" dirty="0"/>
              <a:t> </a:t>
            </a:r>
            <a:r>
              <a:rPr lang="es-MX" dirty="0" err="1"/>
              <a:t>compounds</a:t>
            </a:r>
            <a:r>
              <a:rPr lang="es-MX" dirty="0"/>
              <a:t>, </a:t>
            </a:r>
            <a:r>
              <a:rPr lang="es-MX" dirty="0" err="1"/>
              <a:t>bioinorganic</a:t>
            </a:r>
            <a:r>
              <a:rPr lang="es-MX" dirty="0"/>
              <a:t> </a:t>
            </a:r>
            <a:r>
              <a:rPr lang="es-MX" dirty="0" err="1"/>
              <a:t>chemistry</a:t>
            </a:r>
            <a:r>
              <a:rPr lang="es-MX" dirty="0"/>
              <a:t>, </a:t>
            </a:r>
            <a:r>
              <a:rPr lang="es-MX" dirty="0" err="1"/>
              <a:t>speciation</a:t>
            </a:r>
            <a:r>
              <a:rPr lang="es-MX" dirty="0"/>
              <a:t> </a:t>
            </a:r>
            <a:r>
              <a:rPr lang="es-MX" dirty="0" err="1"/>
              <a:t>analysis</a:t>
            </a:r>
            <a:r>
              <a:rPr lang="es-MX" dirty="0"/>
              <a:t>.</a:t>
            </a:r>
          </a:p>
          <a:p>
            <a:pPr algn="just">
              <a:lnSpc>
                <a:spcPct val="120000"/>
              </a:lnSpc>
            </a:pPr>
            <a:endParaRPr lang="es-MX" dirty="0"/>
          </a:p>
          <a:p>
            <a:pPr algn="just">
              <a:lnSpc>
                <a:spcPct val="120000"/>
              </a:lnSpc>
            </a:pPr>
            <a:r>
              <a:rPr lang="es-MX" b="1" dirty="0" err="1">
                <a:solidFill>
                  <a:schemeClr val="accent5">
                    <a:lumMod val="75000"/>
                  </a:schemeClr>
                </a:solidFill>
              </a:rPr>
              <a:t>Mathematics</a:t>
            </a:r>
            <a:r>
              <a:rPr lang="es-MX" b="1" dirty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es-MX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stochastic</a:t>
            </a:r>
            <a:r>
              <a:rPr lang="es-MX" dirty="0"/>
              <a:t> </a:t>
            </a:r>
            <a:r>
              <a:rPr lang="es-MX" dirty="0" err="1"/>
              <a:t>finances</a:t>
            </a:r>
            <a:r>
              <a:rPr lang="es-MX" dirty="0"/>
              <a:t>, </a:t>
            </a:r>
            <a:r>
              <a:rPr lang="en-US" dirty="0"/>
              <a:t>fixed point theorems in </a:t>
            </a:r>
            <a:r>
              <a:rPr lang="en-US" dirty="0" err="1"/>
              <a:t>Banach</a:t>
            </a:r>
            <a:r>
              <a:rPr lang="en-US" dirty="0"/>
              <a:t> Spaces, probability applications, Gr-</a:t>
            </a:r>
            <a:r>
              <a:rPr lang="en-US" dirty="0" err="1"/>
              <a:t>functors</a:t>
            </a:r>
            <a:r>
              <a:rPr lang="en-US" dirty="0"/>
              <a:t> (algebra), holomorphic foliations, invariant theory among other mathematical applications.</a:t>
            </a:r>
          </a:p>
        </p:txBody>
      </p:sp>
      <p:sp>
        <p:nvSpPr>
          <p:cNvPr id="4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</p:spTree>
    <p:extLst>
      <p:ext uri="{BB962C8B-B14F-4D97-AF65-F5344CB8AC3E}">
        <p14:creationId xmlns:p14="http://schemas.microsoft.com/office/powerpoint/2010/main" val="853027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9541" y="1196752"/>
            <a:ext cx="8542421" cy="43924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sz="2400" b="1" dirty="0" err="1">
                <a:solidFill>
                  <a:schemeClr val="accent5">
                    <a:lumMod val="50000"/>
                  </a:schemeClr>
                </a:solidFill>
              </a:rPr>
              <a:t>Technology</a:t>
            </a: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MX" sz="2400" b="1" dirty="0" err="1">
                <a:solidFill>
                  <a:schemeClr val="accent5">
                    <a:lumMod val="50000"/>
                  </a:schemeClr>
                </a:solidFill>
              </a:rPr>
              <a:t>Sciences</a:t>
            </a:r>
            <a:r>
              <a:rPr lang="es-MX" sz="24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s-MX" sz="2400" dirty="0"/>
              <a:t>artificial </a:t>
            </a:r>
            <a:r>
              <a:rPr lang="es-MX" sz="2400" dirty="0" err="1"/>
              <a:t>intelligence</a:t>
            </a:r>
            <a:r>
              <a:rPr lang="es-MX" sz="2400" dirty="0"/>
              <a:t>, </a:t>
            </a:r>
            <a:r>
              <a:rPr lang="es-MX" sz="2400" dirty="0" err="1"/>
              <a:t>food</a:t>
            </a:r>
            <a:r>
              <a:rPr lang="es-MX" sz="2400" dirty="0"/>
              <a:t> </a:t>
            </a:r>
            <a:r>
              <a:rPr lang="es-MX" sz="2400" dirty="0" err="1"/>
              <a:t>preservation</a:t>
            </a:r>
            <a:r>
              <a:rPr lang="es-MX" sz="2400" dirty="0"/>
              <a:t>, </a:t>
            </a:r>
            <a:r>
              <a:rPr lang="es-MX" sz="2400" dirty="0" err="1"/>
              <a:t>renewable</a:t>
            </a:r>
            <a:r>
              <a:rPr lang="es-MX" sz="2400" dirty="0"/>
              <a:t> </a:t>
            </a:r>
            <a:r>
              <a:rPr lang="es-MX" sz="2400" dirty="0" err="1"/>
              <a:t>energies</a:t>
            </a:r>
            <a:r>
              <a:rPr lang="es-MX" sz="2400" dirty="0"/>
              <a:t> and </a:t>
            </a:r>
            <a:r>
              <a:rPr lang="es-MX" sz="2400" dirty="0" err="1"/>
              <a:t>energy</a:t>
            </a:r>
            <a:r>
              <a:rPr lang="es-MX" sz="2400" dirty="0"/>
              <a:t> </a:t>
            </a:r>
            <a:r>
              <a:rPr lang="es-MX" sz="2400" dirty="0" err="1"/>
              <a:t>efficiency</a:t>
            </a:r>
            <a:r>
              <a:rPr lang="es-MX" sz="2400" dirty="0"/>
              <a:t>, </a:t>
            </a:r>
            <a:r>
              <a:rPr lang="es-MX" sz="2400" dirty="0" err="1"/>
              <a:t>phytoremediation</a:t>
            </a:r>
            <a:r>
              <a:rPr lang="es-MX" sz="2400" dirty="0"/>
              <a:t>, fuel </a:t>
            </a:r>
            <a:r>
              <a:rPr lang="es-MX" sz="2400" dirty="0" err="1"/>
              <a:t>cells</a:t>
            </a:r>
            <a:r>
              <a:rPr lang="es-MX" sz="2400" dirty="0"/>
              <a:t>, </a:t>
            </a:r>
            <a:r>
              <a:rPr lang="es-MX" sz="2400" dirty="0" err="1"/>
              <a:t>advanced</a:t>
            </a:r>
            <a:r>
              <a:rPr lang="es-MX" sz="2400" dirty="0"/>
              <a:t> </a:t>
            </a:r>
            <a:r>
              <a:rPr lang="es-MX" sz="2400" dirty="0" err="1"/>
              <a:t>oxidation</a:t>
            </a:r>
            <a:r>
              <a:rPr lang="es-MX" sz="2400" dirty="0"/>
              <a:t> </a:t>
            </a:r>
            <a:r>
              <a:rPr lang="es-MX" sz="2400" dirty="0" err="1"/>
              <a:t>processes</a:t>
            </a:r>
            <a:r>
              <a:rPr lang="es-MX" sz="2400" dirty="0"/>
              <a:t> </a:t>
            </a:r>
            <a:r>
              <a:rPr lang="es-MX" sz="2400" dirty="0" err="1"/>
              <a:t>for</a:t>
            </a:r>
            <a:r>
              <a:rPr lang="es-MX" sz="2400" dirty="0"/>
              <a:t> </a:t>
            </a:r>
            <a:r>
              <a:rPr lang="es-MX" sz="2400" dirty="0" err="1"/>
              <a:t>water</a:t>
            </a:r>
            <a:r>
              <a:rPr lang="es-MX" sz="2400" dirty="0"/>
              <a:t> </a:t>
            </a:r>
            <a:r>
              <a:rPr lang="es-MX" sz="2400" dirty="0" err="1"/>
              <a:t>pollution</a:t>
            </a:r>
            <a:r>
              <a:rPr lang="es-MX" sz="2400" dirty="0"/>
              <a:t> control,   machine </a:t>
            </a:r>
            <a:r>
              <a:rPr lang="es-MX" sz="2400" dirty="0" err="1"/>
              <a:t>designs</a:t>
            </a:r>
            <a:r>
              <a:rPr lang="es-MX" sz="2400" dirty="0"/>
              <a:t>, </a:t>
            </a:r>
            <a:r>
              <a:rPr lang="es-MX" sz="2400" dirty="0" err="1"/>
              <a:t>robotics</a:t>
            </a:r>
            <a:r>
              <a:rPr lang="es-MX" sz="2400" dirty="0"/>
              <a:t>.</a:t>
            </a:r>
          </a:p>
          <a:p>
            <a:pPr algn="just"/>
            <a:endParaRPr lang="es-MX" sz="2400" dirty="0"/>
          </a:p>
          <a:p>
            <a:pPr algn="just"/>
            <a:r>
              <a:rPr lang="en-US" sz="2400" b="1" dirty="0">
                <a:solidFill>
                  <a:schemeClr val="bg2">
                    <a:lumMod val="50000"/>
                  </a:schemeClr>
                </a:solidFill>
              </a:rPr>
              <a:t>Earth Sciences</a:t>
            </a:r>
            <a:r>
              <a:rPr lang="en-US" sz="2400" dirty="0"/>
              <a:t>: hydro-geology, hydrodynamic &amp; hydro geochemical models for groundwater, structural geology and plate tectonics, paleo-limnology and sedimentology, applied mathematics for coastal processes, and pollution control for water quality</a:t>
            </a:r>
            <a:r>
              <a:rPr lang="es-MX" sz="2400" dirty="0"/>
              <a:t>.</a:t>
            </a:r>
          </a:p>
          <a:p>
            <a:pPr algn="just"/>
            <a:endParaRPr lang="es-MX" sz="2400" dirty="0"/>
          </a:p>
          <a:p>
            <a:pPr algn="just"/>
            <a:r>
              <a:rPr lang="en-US" altLang="es-MX" sz="2400" b="1" dirty="0">
                <a:solidFill>
                  <a:schemeClr val="accent2">
                    <a:lumMod val="75000"/>
                  </a:schemeClr>
                </a:solidFill>
              </a:rPr>
              <a:t>Astronomy</a:t>
            </a:r>
            <a:r>
              <a:rPr lang="es-MX" altLang="es-MX" sz="2400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n-US" altLang="es-MX" sz="2400" b="1" dirty="0">
                <a:solidFill>
                  <a:schemeClr val="accent2">
                    <a:lumMod val="75000"/>
                  </a:schemeClr>
                </a:solidFill>
              </a:rPr>
              <a:t>astrophysics: </a:t>
            </a:r>
            <a:r>
              <a:rPr lang="es-MX" altLang="es-MX" sz="2400" dirty="0" err="1">
                <a:solidFill>
                  <a:srgbClr val="212121"/>
                </a:solidFill>
              </a:rPr>
              <a:t>radioastronomy</a:t>
            </a:r>
            <a:r>
              <a:rPr lang="es-MX" altLang="es-MX" sz="2400" dirty="0">
                <a:solidFill>
                  <a:srgbClr val="212121"/>
                </a:solidFill>
              </a:rPr>
              <a:t>, </a:t>
            </a:r>
            <a:r>
              <a:rPr lang="es-MX" altLang="es-MX" sz="2400" dirty="0" err="1">
                <a:solidFill>
                  <a:srgbClr val="212121"/>
                </a:solidFill>
              </a:rPr>
              <a:t>stellar</a:t>
            </a:r>
            <a:r>
              <a:rPr lang="es-MX" altLang="es-MX" sz="2400" dirty="0">
                <a:solidFill>
                  <a:srgbClr val="212121"/>
                </a:solidFill>
              </a:rPr>
              <a:t> </a:t>
            </a:r>
            <a:r>
              <a:rPr lang="es-MX" altLang="es-MX" sz="2400" dirty="0" err="1">
                <a:solidFill>
                  <a:srgbClr val="212121"/>
                </a:solidFill>
              </a:rPr>
              <a:t>formation</a:t>
            </a:r>
            <a:r>
              <a:rPr lang="es-MX" altLang="es-MX" sz="2400" dirty="0">
                <a:solidFill>
                  <a:srgbClr val="212121"/>
                </a:solidFill>
              </a:rPr>
              <a:t>, </a:t>
            </a:r>
            <a:r>
              <a:rPr lang="es-MX" altLang="es-MX" sz="2400" dirty="0" err="1">
                <a:solidFill>
                  <a:srgbClr val="212121"/>
                </a:solidFill>
              </a:rPr>
              <a:t>protoplanetary</a:t>
            </a:r>
            <a:r>
              <a:rPr lang="es-MX" altLang="es-MX" sz="2400" dirty="0">
                <a:solidFill>
                  <a:srgbClr val="212121"/>
                </a:solidFill>
              </a:rPr>
              <a:t> discs </a:t>
            </a:r>
            <a:r>
              <a:rPr lang="es-MX" altLang="es-MX" sz="2400" dirty="0" err="1"/>
              <a:t>issuance</a:t>
            </a:r>
            <a:r>
              <a:rPr lang="es-MX" altLang="es-MX" sz="2400" dirty="0">
                <a:solidFill>
                  <a:srgbClr val="212121"/>
                </a:solidFill>
              </a:rPr>
              <a:t>, </a:t>
            </a:r>
            <a:r>
              <a:rPr lang="es-MX" altLang="es-MX" sz="2400" dirty="0" err="1">
                <a:solidFill>
                  <a:srgbClr val="212121"/>
                </a:solidFill>
              </a:rPr>
              <a:t>formation</a:t>
            </a:r>
            <a:r>
              <a:rPr lang="es-MX" altLang="es-MX" sz="2400" dirty="0">
                <a:solidFill>
                  <a:srgbClr val="212121"/>
                </a:solidFill>
              </a:rPr>
              <a:t> &amp; </a:t>
            </a:r>
            <a:r>
              <a:rPr lang="es-MX" altLang="es-MX" sz="2400" dirty="0" err="1">
                <a:solidFill>
                  <a:srgbClr val="212121"/>
                </a:solidFill>
              </a:rPr>
              <a:t>evolution</a:t>
            </a:r>
            <a:r>
              <a:rPr lang="es-MX" altLang="es-MX" sz="2400" dirty="0">
                <a:solidFill>
                  <a:srgbClr val="212121"/>
                </a:solidFill>
              </a:rPr>
              <a:t> of </a:t>
            </a:r>
            <a:r>
              <a:rPr lang="en-US" altLang="es-MX" sz="2400" dirty="0">
                <a:solidFill>
                  <a:srgbClr val="212121"/>
                </a:solidFill>
              </a:rPr>
              <a:t>galaxies</a:t>
            </a:r>
            <a:r>
              <a:rPr lang="es-MX" altLang="es-MX" sz="2400" dirty="0">
                <a:solidFill>
                  <a:srgbClr val="212121"/>
                </a:solidFill>
              </a:rPr>
              <a:t>, supernovas, </a:t>
            </a:r>
            <a:r>
              <a:rPr lang="es-MX" altLang="es-MX" sz="2400" dirty="0" err="1">
                <a:solidFill>
                  <a:srgbClr val="212121"/>
                </a:solidFill>
              </a:rPr>
              <a:t>dark</a:t>
            </a:r>
            <a:r>
              <a:rPr lang="es-MX" altLang="es-MX" sz="2400" dirty="0">
                <a:solidFill>
                  <a:srgbClr val="212121"/>
                </a:solidFill>
              </a:rPr>
              <a:t> </a:t>
            </a:r>
            <a:r>
              <a:rPr lang="es-MX" altLang="es-MX" sz="2400" dirty="0" err="1">
                <a:solidFill>
                  <a:srgbClr val="212121"/>
                </a:solidFill>
              </a:rPr>
              <a:t>matter</a:t>
            </a:r>
            <a:r>
              <a:rPr lang="es-MX" altLang="es-MX" sz="2400" dirty="0">
                <a:solidFill>
                  <a:srgbClr val="212121"/>
                </a:solidFill>
              </a:rPr>
              <a:t>, </a:t>
            </a:r>
            <a:r>
              <a:rPr lang="es-MX" altLang="es-MX" sz="2400" dirty="0" err="1">
                <a:solidFill>
                  <a:srgbClr val="212121"/>
                </a:solidFill>
              </a:rPr>
              <a:t>massive</a:t>
            </a:r>
            <a:r>
              <a:rPr lang="es-MX" altLang="es-MX" sz="2400" dirty="0">
                <a:solidFill>
                  <a:srgbClr val="212121"/>
                </a:solidFill>
              </a:rPr>
              <a:t> </a:t>
            </a:r>
            <a:r>
              <a:rPr lang="es-MX" altLang="es-MX" sz="2400" dirty="0" err="1">
                <a:solidFill>
                  <a:srgbClr val="212121"/>
                </a:solidFill>
              </a:rPr>
              <a:t>stars</a:t>
            </a:r>
            <a:r>
              <a:rPr lang="es-MX" altLang="es-MX" sz="2400" dirty="0">
                <a:solidFill>
                  <a:srgbClr val="212121"/>
                </a:solidFill>
              </a:rPr>
              <a:t>, </a:t>
            </a:r>
            <a:r>
              <a:rPr lang="es-MX" altLang="es-MX" sz="2400" dirty="0" err="1">
                <a:solidFill>
                  <a:srgbClr val="212121"/>
                </a:solidFill>
              </a:rPr>
              <a:t>gravitation</a:t>
            </a:r>
            <a:r>
              <a:rPr lang="es-MX" altLang="es-MX" sz="2400" dirty="0">
                <a:solidFill>
                  <a:srgbClr val="212121"/>
                </a:solidFill>
              </a:rPr>
              <a:t> and </a:t>
            </a:r>
            <a:r>
              <a:rPr lang="es-MX" altLang="es-MX" sz="2400" dirty="0" err="1">
                <a:solidFill>
                  <a:srgbClr val="212121"/>
                </a:solidFill>
              </a:rPr>
              <a:t>cosmology</a:t>
            </a:r>
            <a:r>
              <a:rPr lang="es-MX" altLang="es-MX" sz="2400" dirty="0">
                <a:solidFill>
                  <a:srgbClr val="212121"/>
                </a:solidFill>
              </a:rPr>
              <a:t>.</a:t>
            </a:r>
            <a:endParaRPr lang="es-MX" altLang="es-MX" sz="2400" dirty="0"/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</p:txBody>
      </p:sp>
      <p:sp>
        <p:nvSpPr>
          <p:cNvPr id="7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</p:spTree>
    <p:extLst>
      <p:ext uri="{BB962C8B-B14F-4D97-AF65-F5344CB8AC3E}">
        <p14:creationId xmlns:p14="http://schemas.microsoft.com/office/powerpoint/2010/main" val="22370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75520" y="908725"/>
            <a:ext cx="8362950" cy="5397081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>
                <a:solidFill>
                  <a:srgbClr val="00B050"/>
                </a:solidFill>
              </a:rPr>
              <a:t>Agronomy &amp; Veterinary sciences</a:t>
            </a:r>
            <a:r>
              <a:rPr lang="en-US" sz="2000" b="1" dirty="0"/>
              <a:t>: </a:t>
            </a:r>
            <a:r>
              <a:rPr lang="en-US" sz="2000" dirty="0"/>
              <a:t>rabbit breeding, aquaculture, poultry, molecular biology, phytopathology, horticulture and biotechnology,  molecular biology, crop protection, genetics, cattle medicine production, improvement of fruits through genetic resources. </a:t>
            </a:r>
          </a:p>
          <a:p>
            <a:pPr algn="just"/>
            <a:endParaRPr lang="en-US" sz="2000" dirty="0"/>
          </a:p>
          <a:p>
            <a:pPr algn="just"/>
            <a:r>
              <a:rPr lang="es-MX" sz="2000" b="1" dirty="0" err="1">
                <a:solidFill>
                  <a:schemeClr val="tx2"/>
                </a:solidFill>
              </a:rPr>
              <a:t>Health</a:t>
            </a:r>
            <a:r>
              <a:rPr lang="es-MX" sz="2000" b="1" dirty="0">
                <a:solidFill>
                  <a:schemeClr val="tx2"/>
                </a:solidFill>
              </a:rPr>
              <a:t> </a:t>
            </a:r>
            <a:r>
              <a:rPr lang="es-MX" sz="2000" b="1" dirty="0" err="1">
                <a:solidFill>
                  <a:schemeClr val="tx2"/>
                </a:solidFill>
              </a:rPr>
              <a:t>Sciences</a:t>
            </a:r>
            <a:r>
              <a:rPr lang="es-MX" sz="2000" b="1" dirty="0">
                <a:solidFill>
                  <a:schemeClr val="tx2"/>
                </a:solidFill>
              </a:rPr>
              <a:t> </a:t>
            </a:r>
            <a:r>
              <a:rPr lang="es-MX" sz="2000" dirty="0" err="1"/>
              <a:t>specialities</a:t>
            </a:r>
            <a:r>
              <a:rPr lang="es-MX" sz="2000" dirty="0"/>
              <a:t>: </a:t>
            </a:r>
            <a:r>
              <a:rPr lang="es-MX" sz="2000" dirty="0" err="1"/>
              <a:t>neurosciences</a:t>
            </a:r>
            <a:r>
              <a:rPr lang="es-MX" sz="2000" dirty="0"/>
              <a:t>,  </a:t>
            </a:r>
            <a:r>
              <a:rPr lang="es-MX" sz="2000" dirty="0" err="1"/>
              <a:t>environmental</a:t>
            </a:r>
            <a:r>
              <a:rPr lang="es-MX" sz="2000" dirty="0"/>
              <a:t> </a:t>
            </a:r>
            <a:r>
              <a:rPr lang="es-MX" sz="2000" dirty="0" err="1"/>
              <a:t>toxicology</a:t>
            </a:r>
            <a:r>
              <a:rPr lang="es-MX" sz="2000" dirty="0"/>
              <a:t>, </a:t>
            </a:r>
            <a:r>
              <a:rPr lang="es-MX" sz="2000" dirty="0" err="1"/>
              <a:t>clinical</a:t>
            </a:r>
            <a:r>
              <a:rPr lang="es-MX" sz="2000" dirty="0"/>
              <a:t> </a:t>
            </a:r>
            <a:r>
              <a:rPr lang="es-MX" sz="2000" dirty="0" err="1"/>
              <a:t>research</a:t>
            </a:r>
            <a:r>
              <a:rPr lang="es-MX" sz="2000" dirty="0"/>
              <a:t> </a:t>
            </a:r>
            <a:r>
              <a:rPr lang="es-MX" sz="2000" dirty="0" err="1"/>
              <a:t>on</a:t>
            </a:r>
            <a:r>
              <a:rPr lang="es-MX" sz="2000" dirty="0"/>
              <a:t> </a:t>
            </a:r>
            <a:r>
              <a:rPr lang="es-MX" sz="2000" dirty="0" err="1"/>
              <a:t>metabolism</a:t>
            </a:r>
            <a:r>
              <a:rPr lang="es-MX" sz="2000" dirty="0"/>
              <a:t> and </a:t>
            </a:r>
            <a:r>
              <a:rPr lang="es-MX" sz="2000" dirty="0" err="1"/>
              <a:t>reproduction</a:t>
            </a:r>
            <a:r>
              <a:rPr lang="es-MX" sz="2000" dirty="0"/>
              <a:t>, </a:t>
            </a:r>
            <a:r>
              <a:rPr lang="es-MX" sz="2000" dirty="0" err="1"/>
              <a:t>oxidative</a:t>
            </a:r>
            <a:r>
              <a:rPr lang="es-MX" sz="2000" dirty="0"/>
              <a:t> stress, </a:t>
            </a:r>
            <a:r>
              <a:rPr lang="es-MX" sz="2000" dirty="0" err="1"/>
              <a:t>occupational</a:t>
            </a:r>
            <a:r>
              <a:rPr lang="es-MX" sz="2000" dirty="0"/>
              <a:t> </a:t>
            </a:r>
            <a:r>
              <a:rPr lang="es-MX" sz="2000" dirty="0" err="1"/>
              <a:t>health</a:t>
            </a:r>
            <a:r>
              <a:rPr lang="es-MX" sz="2000" dirty="0"/>
              <a:t> and molecular </a:t>
            </a:r>
            <a:r>
              <a:rPr lang="es-MX" sz="2000" dirty="0" err="1"/>
              <a:t>biomedicine</a:t>
            </a:r>
            <a:r>
              <a:rPr lang="es-MX" sz="2000" dirty="0"/>
              <a:t>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b="1" dirty="0" err="1">
                <a:solidFill>
                  <a:srgbClr val="92D050"/>
                </a:solidFill>
              </a:rPr>
              <a:t>Life</a:t>
            </a:r>
            <a:r>
              <a:rPr lang="es-MX" sz="2000" b="1" dirty="0">
                <a:solidFill>
                  <a:srgbClr val="92D050"/>
                </a:solidFill>
              </a:rPr>
              <a:t> </a:t>
            </a:r>
            <a:r>
              <a:rPr lang="es-MX" sz="2000" b="1" dirty="0" err="1">
                <a:solidFill>
                  <a:srgbClr val="92D050"/>
                </a:solidFill>
              </a:rPr>
              <a:t>Sciences</a:t>
            </a:r>
            <a:r>
              <a:rPr lang="es-MX" sz="2000" b="1" dirty="0">
                <a:solidFill>
                  <a:srgbClr val="92D050"/>
                </a:solidFill>
              </a:rPr>
              <a:t>: </a:t>
            </a:r>
            <a:r>
              <a:rPr lang="es-MX" sz="2000" dirty="0" err="1"/>
              <a:t>protozoan’s</a:t>
            </a:r>
            <a:r>
              <a:rPr lang="es-MX" sz="2000" dirty="0"/>
              <a:t> molecular </a:t>
            </a:r>
            <a:r>
              <a:rPr lang="es-MX" sz="2000" dirty="0" err="1"/>
              <a:t>biology</a:t>
            </a:r>
            <a:r>
              <a:rPr lang="es-MX" sz="2000" dirty="0"/>
              <a:t>, </a:t>
            </a:r>
            <a:r>
              <a:rPr lang="es-MX" sz="2000" dirty="0" err="1"/>
              <a:t>plant</a:t>
            </a:r>
            <a:r>
              <a:rPr lang="es-MX" sz="2000" dirty="0"/>
              <a:t> </a:t>
            </a:r>
            <a:r>
              <a:rPr lang="es-MX" sz="2000" dirty="0" err="1"/>
              <a:t>biotechnology</a:t>
            </a:r>
            <a:r>
              <a:rPr lang="es-MX" sz="2000" dirty="0"/>
              <a:t>, </a:t>
            </a:r>
            <a:r>
              <a:rPr lang="es-MX" sz="2000" dirty="0" err="1"/>
              <a:t>immunoparasitology</a:t>
            </a:r>
            <a:r>
              <a:rPr lang="es-MX" sz="2000" dirty="0"/>
              <a:t>,  </a:t>
            </a:r>
            <a:r>
              <a:rPr lang="es-MX" sz="2000" dirty="0" err="1"/>
              <a:t>insect</a:t>
            </a:r>
            <a:r>
              <a:rPr lang="es-MX" sz="2000" dirty="0"/>
              <a:t> </a:t>
            </a:r>
            <a:r>
              <a:rPr lang="es-MX" sz="2000" dirty="0" err="1"/>
              <a:t>ecology</a:t>
            </a:r>
            <a:r>
              <a:rPr lang="es-MX" sz="2000" dirty="0"/>
              <a:t>.</a:t>
            </a:r>
          </a:p>
          <a:p>
            <a:pPr algn="just"/>
            <a:endParaRPr lang="es-MX" sz="2000" dirty="0"/>
          </a:p>
          <a:p>
            <a:pPr algn="just"/>
            <a:r>
              <a:rPr lang="en-US" sz="2000" b="1" dirty="0">
                <a:solidFill>
                  <a:srgbClr val="C00000"/>
                </a:solidFill>
              </a:rPr>
              <a:t>Human Pathology and Medicine: </a:t>
            </a:r>
            <a:r>
              <a:rPr lang="en-US" sz="2000" dirty="0"/>
              <a:t>environmental health, nephrology, pediatrics, infectious diseases, endocrinology, epidemiology and molecular biology in metabolic diseases.</a:t>
            </a:r>
            <a:endParaRPr lang="es-MX" sz="2000" dirty="0"/>
          </a:p>
          <a:p>
            <a:pPr algn="just"/>
            <a:endParaRPr lang="en-US" sz="2200" dirty="0"/>
          </a:p>
        </p:txBody>
      </p:sp>
      <p:sp>
        <p:nvSpPr>
          <p:cNvPr id="6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</p:spTree>
    <p:extLst>
      <p:ext uri="{BB962C8B-B14F-4D97-AF65-F5344CB8AC3E}">
        <p14:creationId xmlns:p14="http://schemas.microsoft.com/office/powerpoint/2010/main" val="472595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19536" y="836712"/>
            <a:ext cx="8229600" cy="5472608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MX" sz="2000" b="1" dirty="0" err="1">
                <a:solidFill>
                  <a:schemeClr val="tx2"/>
                </a:solidFill>
              </a:rPr>
              <a:t>Pshycology</a:t>
            </a:r>
            <a:r>
              <a:rPr lang="es-MX" sz="2000" b="1" dirty="0">
                <a:solidFill>
                  <a:schemeClr val="tx2"/>
                </a:solidFill>
              </a:rPr>
              <a:t>:</a:t>
            </a:r>
            <a:r>
              <a:rPr lang="es-MX" sz="2000" dirty="0"/>
              <a:t> </a:t>
            </a:r>
            <a:r>
              <a:rPr lang="es-MX" sz="2000" dirty="0" err="1"/>
              <a:t>environmental</a:t>
            </a:r>
            <a:r>
              <a:rPr lang="es-MX" sz="2000" dirty="0"/>
              <a:t> </a:t>
            </a:r>
            <a:r>
              <a:rPr lang="es-MX" sz="2000" dirty="0" err="1"/>
              <a:t>psychology</a:t>
            </a:r>
            <a:r>
              <a:rPr lang="es-MX" sz="2000" dirty="0"/>
              <a:t>, </a:t>
            </a:r>
            <a:r>
              <a:rPr lang="es-MX" sz="2000" dirty="0" err="1"/>
              <a:t>behaviour</a:t>
            </a:r>
            <a:r>
              <a:rPr lang="es-MX" sz="2000" dirty="0"/>
              <a:t>, experimental </a:t>
            </a:r>
            <a:r>
              <a:rPr lang="es-MX" sz="2000" dirty="0" err="1"/>
              <a:t>analysis</a:t>
            </a:r>
            <a:r>
              <a:rPr lang="es-MX" sz="2000" dirty="0"/>
              <a:t>, </a:t>
            </a:r>
            <a:r>
              <a:rPr lang="es-MX" sz="2000" dirty="0" err="1"/>
              <a:t>gender</a:t>
            </a:r>
            <a:r>
              <a:rPr lang="es-MX" sz="2000" dirty="0"/>
              <a:t> </a:t>
            </a:r>
            <a:r>
              <a:rPr lang="es-MX" sz="2000" dirty="0" err="1"/>
              <a:t>violence</a:t>
            </a:r>
            <a:r>
              <a:rPr lang="es-MX" sz="2000" dirty="0"/>
              <a:t>, </a:t>
            </a:r>
            <a:r>
              <a:rPr lang="es-MX" sz="2000" dirty="0" err="1"/>
              <a:t>health</a:t>
            </a:r>
            <a:r>
              <a:rPr lang="es-MX" sz="2000" dirty="0"/>
              <a:t> </a:t>
            </a:r>
            <a:r>
              <a:rPr lang="es-MX" sz="2000" dirty="0" err="1"/>
              <a:t>psychology</a:t>
            </a:r>
            <a:r>
              <a:rPr lang="es-MX" sz="2000" dirty="0"/>
              <a:t>, </a:t>
            </a:r>
            <a:r>
              <a:rPr lang="es-MX" sz="2000" dirty="0" err="1"/>
              <a:t>groupal</a:t>
            </a:r>
            <a:r>
              <a:rPr lang="es-MX" sz="2000" dirty="0"/>
              <a:t> </a:t>
            </a:r>
            <a:r>
              <a:rPr lang="es-MX" sz="2000" dirty="0" err="1"/>
              <a:t>relations</a:t>
            </a:r>
            <a:r>
              <a:rPr lang="es-MX" sz="2000" dirty="0"/>
              <a:t>, </a:t>
            </a:r>
            <a:r>
              <a:rPr lang="es-MX" sz="2000" dirty="0" err="1"/>
              <a:t>community</a:t>
            </a:r>
            <a:r>
              <a:rPr lang="es-MX" sz="2000" dirty="0"/>
              <a:t> </a:t>
            </a:r>
            <a:r>
              <a:rPr lang="es-MX" sz="2000" dirty="0" err="1"/>
              <a:t>psychology</a:t>
            </a:r>
            <a:r>
              <a:rPr lang="es-MX" sz="2000" dirty="0"/>
              <a:t>: </a:t>
            </a:r>
            <a:r>
              <a:rPr lang="es-MX" sz="2000" dirty="0" err="1"/>
              <a:t>indigenous</a:t>
            </a:r>
            <a:r>
              <a:rPr lang="es-MX" sz="2000" dirty="0"/>
              <a:t> </a:t>
            </a:r>
            <a:r>
              <a:rPr lang="es-MX" sz="2000" dirty="0" err="1"/>
              <a:t>people</a:t>
            </a:r>
            <a:r>
              <a:rPr lang="es-MX" sz="2000" dirty="0"/>
              <a:t> living in </a:t>
            </a:r>
            <a:r>
              <a:rPr lang="es-MX" sz="2000" dirty="0" err="1"/>
              <a:t>the</a:t>
            </a:r>
            <a:r>
              <a:rPr lang="es-MX" sz="2000" dirty="0"/>
              <a:t> </a:t>
            </a:r>
            <a:r>
              <a:rPr lang="es-MX" sz="2000" dirty="0" err="1"/>
              <a:t>Mexican</a:t>
            </a:r>
            <a:r>
              <a:rPr lang="es-MX" sz="2000" dirty="0"/>
              <a:t> </a:t>
            </a:r>
            <a:r>
              <a:rPr lang="es-MX" sz="2000" dirty="0" err="1"/>
              <a:t>southestern</a:t>
            </a:r>
            <a:r>
              <a:rPr lang="es-MX" sz="2000" dirty="0"/>
              <a:t>, </a:t>
            </a:r>
            <a:r>
              <a:rPr lang="es-MX" sz="2000" dirty="0" err="1"/>
              <a:t>will</a:t>
            </a:r>
            <a:r>
              <a:rPr lang="es-MX" sz="2000" dirty="0"/>
              <a:t> </a:t>
            </a:r>
            <a:r>
              <a:rPr lang="es-MX" sz="2000" dirty="0" err="1"/>
              <a:t>psychology</a:t>
            </a:r>
            <a:r>
              <a:rPr lang="es-MX" sz="2000" dirty="0"/>
              <a:t> , </a:t>
            </a:r>
            <a:r>
              <a:rPr lang="es-MX" sz="2000" dirty="0" err="1"/>
              <a:t>cognotive</a:t>
            </a:r>
            <a:r>
              <a:rPr lang="es-MX" sz="2000" dirty="0"/>
              <a:t> </a:t>
            </a:r>
            <a:r>
              <a:rPr lang="es-MX" sz="2000" dirty="0" err="1"/>
              <a:t>functions</a:t>
            </a:r>
            <a:r>
              <a:rPr lang="es-MX" sz="2000" dirty="0"/>
              <a:t>, suicide </a:t>
            </a:r>
            <a:r>
              <a:rPr lang="es-MX" sz="2000" dirty="0" err="1"/>
              <a:t>behaviour</a:t>
            </a:r>
            <a:r>
              <a:rPr lang="es-MX" sz="2000" dirty="0"/>
              <a:t> and </a:t>
            </a:r>
            <a:r>
              <a:rPr lang="es-MX" sz="2000" dirty="0" err="1"/>
              <a:t>brain</a:t>
            </a:r>
            <a:r>
              <a:rPr lang="es-MX" sz="2000" dirty="0"/>
              <a:t> </a:t>
            </a:r>
            <a:r>
              <a:rPr lang="es-MX" sz="2000" dirty="0" err="1"/>
              <a:t>functions</a:t>
            </a:r>
            <a:r>
              <a:rPr lang="es-MX" sz="2000" dirty="0"/>
              <a:t>.</a:t>
            </a:r>
          </a:p>
          <a:p>
            <a:pPr algn="just">
              <a:lnSpc>
                <a:spcPct val="120000"/>
              </a:lnSpc>
            </a:pPr>
            <a:endParaRPr lang="es-MX" sz="800" b="1" dirty="0">
              <a:solidFill>
                <a:schemeClr val="accent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es-MX" sz="2000" b="1" dirty="0">
                <a:solidFill>
                  <a:schemeClr val="accent2"/>
                </a:solidFill>
              </a:rPr>
              <a:t>Legal </a:t>
            </a:r>
            <a:r>
              <a:rPr lang="es-MX" sz="2000" b="1" dirty="0" err="1">
                <a:solidFill>
                  <a:schemeClr val="accent2"/>
                </a:solidFill>
              </a:rPr>
              <a:t>Sciences</a:t>
            </a:r>
            <a:r>
              <a:rPr lang="es-MX" sz="2000" b="1" dirty="0">
                <a:solidFill>
                  <a:schemeClr val="accent2"/>
                </a:solidFill>
              </a:rPr>
              <a:t>: </a:t>
            </a:r>
            <a:r>
              <a:rPr lang="es-MX" sz="2000" dirty="0" err="1"/>
              <a:t>criminology</a:t>
            </a:r>
            <a:r>
              <a:rPr lang="es-MX" sz="2000" dirty="0"/>
              <a:t>, </a:t>
            </a:r>
            <a:r>
              <a:rPr lang="es-MX" sz="2000" dirty="0" err="1"/>
              <a:t>tax</a:t>
            </a:r>
            <a:r>
              <a:rPr lang="es-MX" sz="2000" dirty="0"/>
              <a:t> </a:t>
            </a:r>
            <a:r>
              <a:rPr lang="es-MX" sz="2000" dirty="0" err="1"/>
              <a:t>law</a:t>
            </a:r>
            <a:r>
              <a:rPr lang="es-MX" sz="2000" dirty="0"/>
              <a:t>, criminal </a:t>
            </a:r>
            <a:r>
              <a:rPr lang="es-MX" sz="2000" dirty="0" err="1"/>
              <a:t>law</a:t>
            </a:r>
            <a:r>
              <a:rPr lang="es-MX" sz="2000" dirty="0"/>
              <a:t>, </a:t>
            </a:r>
            <a:r>
              <a:rPr lang="es-MX" sz="2000" dirty="0" err="1"/>
              <a:t>constitutional</a:t>
            </a:r>
            <a:r>
              <a:rPr lang="es-MX" sz="2000" dirty="0"/>
              <a:t> </a:t>
            </a:r>
            <a:r>
              <a:rPr lang="es-MX" sz="2000" dirty="0" err="1"/>
              <a:t>law</a:t>
            </a:r>
            <a:r>
              <a:rPr lang="es-MX" sz="2000" dirty="0"/>
              <a:t> and </a:t>
            </a:r>
            <a:r>
              <a:rPr lang="es-MX" sz="2000" dirty="0" err="1"/>
              <a:t>gender</a:t>
            </a:r>
            <a:r>
              <a:rPr lang="es-MX" sz="2000" dirty="0"/>
              <a:t> </a:t>
            </a:r>
            <a:r>
              <a:rPr lang="es-MX" sz="2000" dirty="0" err="1"/>
              <a:t>studies</a:t>
            </a:r>
            <a:r>
              <a:rPr lang="es-MX" sz="2000" dirty="0"/>
              <a:t>.</a:t>
            </a:r>
          </a:p>
          <a:p>
            <a:pPr algn="just">
              <a:lnSpc>
                <a:spcPct val="120000"/>
              </a:lnSpc>
            </a:pPr>
            <a:endParaRPr lang="es-MX" sz="800" dirty="0"/>
          </a:p>
          <a:p>
            <a:pPr algn="just">
              <a:lnSpc>
                <a:spcPct val="120000"/>
              </a:lnSpc>
            </a:pPr>
            <a:r>
              <a:rPr lang="es-MX" sz="2000" b="1" dirty="0" err="1">
                <a:solidFill>
                  <a:schemeClr val="accent4"/>
                </a:solidFill>
              </a:rPr>
              <a:t>Political</a:t>
            </a:r>
            <a:r>
              <a:rPr lang="es-MX" sz="2000" b="1" dirty="0">
                <a:solidFill>
                  <a:schemeClr val="accent4"/>
                </a:solidFill>
              </a:rPr>
              <a:t> </a:t>
            </a:r>
            <a:r>
              <a:rPr lang="es-MX" sz="2000" b="1" dirty="0" err="1">
                <a:solidFill>
                  <a:schemeClr val="accent4"/>
                </a:solidFill>
              </a:rPr>
              <a:t>Sciences</a:t>
            </a:r>
            <a:r>
              <a:rPr lang="es-MX" sz="2000" b="1" dirty="0">
                <a:solidFill>
                  <a:schemeClr val="accent4"/>
                </a:solidFill>
              </a:rPr>
              <a:t> </a:t>
            </a:r>
            <a:r>
              <a:rPr lang="es-MX" sz="2000" dirty="0" err="1"/>
              <a:t>faculty</a:t>
            </a:r>
            <a:r>
              <a:rPr lang="es-MX" sz="2000" dirty="0"/>
              <a:t> </a:t>
            </a:r>
            <a:r>
              <a:rPr lang="es-MX" sz="2000" dirty="0" err="1"/>
              <a:t>members</a:t>
            </a:r>
            <a:r>
              <a:rPr lang="es-MX" sz="2000" dirty="0"/>
              <a:t> </a:t>
            </a:r>
            <a:r>
              <a:rPr lang="es-MX" sz="2000" dirty="0" err="1"/>
              <a:t>working</a:t>
            </a:r>
            <a:r>
              <a:rPr lang="es-MX" sz="2000" dirty="0"/>
              <a:t> </a:t>
            </a:r>
            <a:r>
              <a:rPr lang="es-MX" sz="2000" dirty="0" err="1"/>
              <a:t>on</a:t>
            </a:r>
            <a:r>
              <a:rPr lang="es-MX" sz="2000" dirty="0"/>
              <a:t> </a:t>
            </a:r>
            <a:r>
              <a:rPr lang="es-MX" sz="2000" dirty="0" err="1"/>
              <a:t>democracy</a:t>
            </a:r>
            <a:r>
              <a:rPr lang="es-MX" sz="2000" dirty="0"/>
              <a:t>, </a:t>
            </a:r>
            <a:r>
              <a:rPr lang="es-MX" sz="2000" dirty="0" err="1"/>
              <a:t>international</a:t>
            </a:r>
            <a:r>
              <a:rPr lang="es-MX" sz="2000" dirty="0"/>
              <a:t> </a:t>
            </a:r>
            <a:r>
              <a:rPr lang="es-MX" sz="2000" dirty="0" err="1"/>
              <a:t>relations</a:t>
            </a:r>
            <a:r>
              <a:rPr lang="es-MX" sz="2000" dirty="0"/>
              <a:t>, </a:t>
            </a:r>
            <a:r>
              <a:rPr lang="es-MX" sz="2000" dirty="0" err="1"/>
              <a:t>political</a:t>
            </a:r>
            <a:r>
              <a:rPr lang="es-MX" sz="2000" dirty="0"/>
              <a:t> culture, electoral </a:t>
            </a:r>
            <a:r>
              <a:rPr lang="es-MX" sz="2000" dirty="0" err="1"/>
              <a:t>behavior</a:t>
            </a:r>
            <a:r>
              <a:rPr lang="es-MX" sz="2000" dirty="0"/>
              <a:t>, </a:t>
            </a:r>
            <a:r>
              <a:rPr lang="es-MX" sz="2000" dirty="0" err="1"/>
              <a:t>environmental</a:t>
            </a:r>
            <a:r>
              <a:rPr lang="es-MX" sz="2000" dirty="0"/>
              <a:t> </a:t>
            </a:r>
            <a:r>
              <a:rPr lang="es-MX" sz="2000" dirty="0" err="1"/>
              <a:t>policies</a:t>
            </a:r>
            <a:r>
              <a:rPr lang="es-MX" sz="2000" dirty="0"/>
              <a:t>.</a:t>
            </a:r>
          </a:p>
          <a:p>
            <a:pPr algn="just">
              <a:lnSpc>
                <a:spcPct val="120000"/>
              </a:lnSpc>
            </a:pPr>
            <a:endParaRPr lang="es-MX" sz="800" dirty="0"/>
          </a:p>
          <a:p>
            <a:pPr algn="just">
              <a:lnSpc>
                <a:spcPct val="120000"/>
              </a:lnSpc>
            </a:pPr>
            <a:r>
              <a:rPr lang="es-MX" sz="2000" b="1" dirty="0" err="1">
                <a:solidFill>
                  <a:schemeClr val="accent6">
                    <a:lumMod val="75000"/>
                  </a:schemeClr>
                </a:solidFill>
              </a:rPr>
              <a:t>Economic</a:t>
            </a: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000" b="1" dirty="0" err="1">
                <a:solidFill>
                  <a:schemeClr val="accent6">
                    <a:lumMod val="75000"/>
                  </a:schemeClr>
                </a:solidFill>
              </a:rPr>
              <a:t>Sciences</a:t>
            </a:r>
            <a:r>
              <a:rPr lang="es-MX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000" dirty="0" err="1"/>
              <a:t>specialities</a:t>
            </a:r>
            <a:r>
              <a:rPr lang="es-MX" sz="2000" dirty="0"/>
              <a:t>: </a:t>
            </a:r>
            <a:r>
              <a:rPr lang="es-MX" sz="2000" dirty="0" err="1"/>
              <a:t>economic</a:t>
            </a:r>
            <a:r>
              <a:rPr lang="es-MX" sz="2000" dirty="0"/>
              <a:t> </a:t>
            </a:r>
            <a:r>
              <a:rPr lang="es-MX" sz="2000" dirty="0" err="1"/>
              <a:t>integration</a:t>
            </a:r>
            <a:r>
              <a:rPr lang="es-MX" sz="2000" dirty="0"/>
              <a:t> of </a:t>
            </a:r>
            <a:r>
              <a:rPr lang="es-MX" sz="2000" dirty="0" err="1"/>
              <a:t>Europe</a:t>
            </a:r>
            <a:r>
              <a:rPr lang="es-MX" sz="2000" dirty="0"/>
              <a:t> and </a:t>
            </a:r>
            <a:r>
              <a:rPr lang="es-MX" sz="2000" dirty="0" err="1"/>
              <a:t>the</a:t>
            </a:r>
            <a:r>
              <a:rPr lang="es-MX" sz="2000" dirty="0"/>
              <a:t> </a:t>
            </a:r>
            <a:r>
              <a:rPr lang="es-MX" sz="2000" dirty="0" err="1"/>
              <a:t>Americas</a:t>
            </a:r>
            <a:r>
              <a:rPr lang="es-MX" sz="2000" dirty="0"/>
              <a:t>, </a:t>
            </a:r>
            <a:r>
              <a:rPr lang="es-MX" sz="2000" dirty="0" err="1"/>
              <a:t>economics</a:t>
            </a:r>
            <a:r>
              <a:rPr lang="es-MX" sz="2000" dirty="0"/>
              <a:t> of natural </a:t>
            </a:r>
            <a:r>
              <a:rPr lang="es-MX" sz="2000" dirty="0" err="1"/>
              <a:t>resources</a:t>
            </a:r>
            <a:r>
              <a:rPr lang="es-MX" sz="2000" dirty="0"/>
              <a:t>, </a:t>
            </a:r>
            <a:r>
              <a:rPr lang="es-MX" sz="2000" dirty="0" err="1"/>
              <a:t>agribusiness</a:t>
            </a:r>
            <a:r>
              <a:rPr lang="es-MX" sz="2000" dirty="0"/>
              <a:t>, </a:t>
            </a:r>
            <a:r>
              <a:rPr lang="es-MX" sz="2000" dirty="0" err="1"/>
              <a:t>economic</a:t>
            </a:r>
            <a:r>
              <a:rPr lang="es-MX" sz="2000" dirty="0"/>
              <a:t> </a:t>
            </a:r>
            <a:r>
              <a:rPr lang="es-MX" sz="2000" dirty="0" err="1"/>
              <a:t>development</a:t>
            </a:r>
            <a:r>
              <a:rPr lang="es-MX" sz="2000" dirty="0"/>
              <a:t> </a:t>
            </a:r>
            <a:r>
              <a:rPr lang="es-MX" sz="2000" dirty="0" err="1"/>
              <a:t>models</a:t>
            </a:r>
            <a:r>
              <a:rPr lang="es-MX" sz="2000" dirty="0"/>
              <a:t> and </a:t>
            </a:r>
            <a:r>
              <a:rPr lang="es-MX" sz="2000" dirty="0" err="1"/>
              <a:t>theories</a:t>
            </a:r>
            <a:r>
              <a:rPr lang="es-MX" sz="2000" dirty="0"/>
              <a:t>, </a:t>
            </a:r>
            <a:r>
              <a:rPr lang="es-MX" sz="2000" dirty="0" err="1"/>
              <a:t>strategic</a:t>
            </a:r>
            <a:r>
              <a:rPr lang="es-MX" sz="2000" dirty="0"/>
              <a:t> </a:t>
            </a:r>
            <a:r>
              <a:rPr lang="es-MX" sz="2000" dirty="0" err="1"/>
              <a:t>planning</a:t>
            </a:r>
            <a:r>
              <a:rPr lang="es-MX" sz="2000" dirty="0"/>
              <a:t>, </a:t>
            </a:r>
            <a:r>
              <a:rPr lang="es-MX" sz="2000" dirty="0" err="1"/>
              <a:t>organizational</a:t>
            </a:r>
            <a:r>
              <a:rPr lang="es-MX" sz="2000" dirty="0"/>
              <a:t> </a:t>
            </a:r>
            <a:r>
              <a:rPr lang="es-MX" sz="2000" dirty="0" err="1"/>
              <a:t>analysis</a:t>
            </a:r>
            <a:r>
              <a:rPr lang="es-MX" sz="2000" dirty="0"/>
              <a:t>, </a:t>
            </a:r>
            <a:r>
              <a:rPr lang="es-MX" sz="2000" dirty="0" err="1"/>
              <a:t>financial</a:t>
            </a:r>
            <a:r>
              <a:rPr lang="es-MX" sz="2000" dirty="0"/>
              <a:t> </a:t>
            </a:r>
            <a:r>
              <a:rPr lang="es-MX" sz="2000" dirty="0" err="1"/>
              <a:t>management</a:t>
            </a:r>
            <a:r>
              <a:rPr lang="es-MX" sz="2000" dirty="0"/>
              <a:t>.</a:t>
            </a:r>
          </a:p>
        </p:txBody>
      </p:sp>
      <p:sp>
        <p:nvSpPr>
          <p:cNvPr id="5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</p:spTree>
    <p:extLst>
      <p:ext uri="{BB962C8B-B14F-4D97-AF65-F5344CB8AC3E}">
        <p14:creationId xmlns:p14="http://schemas.microsoft.com/office/powerpoint/2010/main" val="33532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91544" y="980728"/>
            <a:ext cx="8229600" cy="511256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endParaRPr lang="es-MX" sz="900" dirty="0"/>
          </a:p>
          <a:p>
            <a:pPr algn="just">
              <a:lnSpc>
                <a:spcPct val="120000"/>
              </a:lnSpc>
            </a:pPr>
            <a:r>
              <a:rPr lang="es-MX" sz="2400" b="1" dirty="0" err="1">
                <a:solidFill>
                  <a:schemeClr val="accent6"/>
                </a:solidFill>
              </a:rPr>
              <a:t>Phylosophy</a:t>
            </a:r>
            <a:r>
              <a:rPr lang="es-MX" sz="2400" b="1" dirty="0">
                <a:solidFill>
                  <a:schemeClr val="accent6"/>
                </a:solidFill>
              </a:rPr>
              <a:t> &amp; </a:t>
            </a:r>
            <a:r>
              <a:rPr lang="es-MX" sz="2400" b="1" dirty="0" err="1">
                <a:solidFill>
                  <a:schemeClr val="accent6"/>
                </a:solidFill>
              </a:rPr>
              <a:t>Linguistics</a:t>
            </a:r>
            <a:r>
              <a:rPr lang="es-MX" sz="2400" dirty="0">
                <a:solidFill>
                  <a:schemeClr val="accent6"/>
                </a:solidFill>
              </a:rPr>
              <a:t> </a:t>
            </a:r>
            <a:r>
              <a:rPr lang="es-MX" sz="2400" dirty="0" err="1"/>
              <a:t>professors</a:t>
            </a:r>
            <a:r>
              <a:rPr lang="es-MX" sz="2400" dirty="0"/>
              <a:t> </a:t>
            </a:r>
            <a:r>
              <a:rPr lang="es-MX" sz="2400" dirty="0" err="1"/>
              <a:t>working</a:t>
            </a:r>
            <a:r>
              <a:rPr lang="es-MX" sz="2400" dirty="0"/>
              <a:t> </a:t>
            </a:r>
            <a:r>
              <a:rPr lang="es-MX" sz="2400" dirty="0" err="1"/>
              <a:t>on</a:t>
            </a:r>
            <a:r>
              <a:rPr lang="es-MX" sz="2400" dirty="0"/>
              <a:t> </a:t>
            </a:r>
            <a:r>
              <a:rPr lang="es-MX" sz="2400" dirty="0" err="1"/>
              <a:t>phylosophy</a:t>
            </a:r>
            <a:r>
              <a:rPr lang="es-MX" sz="2400" dirty="0"/>
              <a:t> of social </a:t>
            </a:r>
            <a:r>
              <a:rPr lang="es-MX" sz="2400" dirty="0" err="1"/>
              <a:t>theories</a:t>
            </a:r>
            <a:r>
              <a:rPr lang="es-MX" sz="2400" dirty="0"/>
              <a:t> , </a:t>
            </a:r>
            <a:r>
              <a:rPr lang="es-MX" sz="2400" dirty="0" err="1"/>
              <a:t>ethics</a:t>
            </a:r>
            <a:r>
              <a:rPr lang="es-MX" sz="2400" dirty="0"/>
              <a:t>, </a:t>
            </a:r>
            <a:r>
              <a:rPr lang="es-MX" sz="2400" dirty="0" err="1"/>
              <a:t>mexican</a:t>
            </a:r>
            <a:r>
              <a:rPr lang="es-MX" sz="2400" dirty="0"/>
              <a:t> </a:t>
            </a:r>
            <a:r>
              <a:rPr lang="es-MX" sz="2400" dirty="0" err="1"/>
              <a:t>phylosophy</a:t>
            </a:r>
            <a:r>
              <a:rPr lang="es-MX" sz="2400" dirty="0"/>
              <a:t>, </a:t>
            </a:r>
            <a:r>
              <a:rPr lang="es-MX" sz="2400" dirty="0" err="1"/>
              <a:t>metaphysics</a:t>
            </a:r>
            <a:r>
              <a:rPr lang="es-MX" sz="2400" dirty="0"/>
              <a:t>: </a:t>
            </a:r>
            <a:r>
              <a:rPr lang="es-MX" sz="2400" dirty="0" err="1"/>
              <a:t>contemporary</a:t>
            </a:r>
            <a:r>
              <a:rPr lang="es-MX" sz="2400" dirty="0"/>
              <a:t> </a:t>
            </a:r>
            <a:r>
              <a:rPr lang="es-MX" sz="2400" dirty="0" err="1"/>
              <a:t>ontology</a:t>
            </a:r>
            <a:r>
              <a:rPr lang="es-MX" sz="2400" dirty="0"/>
              <a:t>, </a:t>
            </a:r>
            <a:r>
              <a:rPr lang="es-MX" sz="2400" dirty="0" err="1"/>
              <a:t>sociolinguistics</a:t>
            </a:r>
            <a:r>
              <a:rPr lang="es-MX" sz="2400" dirty="0"/>
              <a:t>, otomí </a:t>
            </a:r>
            <a:r>
              <a:rPr lang="es-MX" sz="2400" dirty="0" err="1"/>
              <a:t>texts</a:t>
            </a:r>
            <a:r>
              <a:rPr lang="es-MX" sz="2400" dirty="0"/>
              <a:t>, </a:t>
            </a:r>
            <a:r>
              <a:rPr lang="es-MX" sz="2400" dirty="0" err="1"/>
              <a:t>language</a:t>
            </a:r>
            <a:r>
              <a:rPr lang="es-MX" sz="2400" dirty="0"/>
              <a:t> </a:t>
            </a:r>
            <a:r>
              <a:rPr lang="es-MX" sz="2400" dirty="0" err="1"/>
              <a:t>teaching</a:t>
            </a:r>
            <a:r>
              <a:rPr lang="es-MX" sz="2400" dirty="0"/>
              <a:t>.</a:t>
            </a:r>
          </a:p>
          <a:p>
            <a:pPr algn="just"/>
            <a:endParaRPr lang="es-MX" sz="2400" b="1" dirty="0">
              <a:solidFill>
                <a:srgbClr val="00B050"/>
              </a:solidFill>
            </a:endParaRPr>
          </a:p>
          <a:p>
            <a:pPr algn="just"/>
            <a:r>
              <a:rPr lang="es-MX" sz="2400" b="1" dirty="0" err="1">
                <a:solidFill>
                  <a:srgbClr val="00B050"/>
                </a:solidFill>
              </a:rPr>
              <a:t>History</a:t>
            </a:r>
            <a:r>
              <a:rPr lang="es-MX" sz="2400" b="1" dirty="0">
                <a:solidFill>
                  <a:srgbClr val="00B050"/>
                </a:solidFill>
              </a:rPr>
              <a:t> &amp; </a:t>
            </a:r>
            <a:r>
              <a:rPr lang="es-MX" sz="2400" b="1" dirty="0" err="1">
                <a:solidFill>
                  <a:srgbClr val="00B050"/>
                </a:solidFill>
              </a:rPr>
              <a:t>geography</a:t>
            </a:r>
            <a:r>
              <a:rPr lang="es-MX" sz="2400" b="1" dirty="0">
                <a:solidFill>
                  <a:srgbClr val="00B050"/>
                </a:solidFill>
              </a:rPr>
              <a:t> </a:t>
            </a:r>
            <a:r>
              <a:rPr lang="es-MX" sz="2400" dirty="0" err="1"/>
              <a:t>professors</a:t>
            </a:r>
            <a:r>
              <a:rPr lang="es-MX" sz="2400" dirty="0"/>
              <a:t> </a:t>
            </a:r>
            <a:r>
              <a:rPr lang="es-MX" sz="2400" dirty="0" err="1"/>
              <a:t>developing</a:t>
            </a:r>
            <a:r>
              <a:rPr lang="es-MX" sz="2400" dirty="0"/>
              <a:t> </a:t>
            </a:r>
            <a:r>
              <a:rPr lang="es-MX" sz="2400" dirty="0" err="1"/>
              <a:t>research</a:t>
            </a:r>
            <a:r>
              <a:rPr lang="es-MX" sz="2400" dirty="0"/>
              <a:t> </a:t>
            </a:r>
            <a:r>
              <a:rPr lang="es-MX" sz="2400" dirty="0" err="1"/>
              <a:t>on</a:t>
            </a:r>
            <a:r>
              <a:rPr lang="es-MX" sz="2400" dirty="0"/>
              <a:t> </a:t>
            </a:r>
            <a:r>
              <a:rPr lang="es-MX" sz="2400" dirty="0" err="1"/>
              <a:t>water</a:t>
            </a:r>
            <a:r>
              <a:rPr lang="es-MX" sz="2400" dirty="0"/>
              <a:t> &amp; </a:t>
            </a:r>
            <a:r>
              <a:rPr lang="es-MX" sz="2400" dirty="0" err="1"/>
              <a:t>agrarian</a:t>
            </a:r>
            <a:r>
              <a:rPr lang="es-MX" sz="2400" dirty="0"/>
              <a:t> </a:t>
            </a:r>
            <a:r>
              <a:rPr lang="es-MX" sz="2400" dirty="0" err="1"/>
              <a:t>history</a:t>
            </a:r>
            <a:r>
              <a:rPr lang="es-MX" sz="2400" dirty="0"/>
              <a:t>, regional &amp; </a:t>
            </a:r>
            <a:r>
              <a:rPr lang="es-MX" sz="2400" dirty="0" err="1"/>
              <a:t>urban</a:t>
            </a:r>
            <a:r>
              <a:rPr lang="es-MX" sz="2400" dirty="0"/>
              <a:t> </a:t>
            </a:r>
            <a:r>
              <a:rPr lang="es-MX" sz="2400" dirty="0" err="1"/>
              <a:t>history</a:t>
            </a:r>
            <a:r>
              <a:rPr lang="es-MX" sz="2400" dirty="0"/>
              <a:t>, </a:t>
            </a:r>
            <a:r>
              <a:rPr lang="es-MX" sz="2400" dirty="0" err="1"/>
              <a:t>resources</a:t>
            </a:r>
            <a:r>
              <a:rPr lang="es-MX" sz="2400" dirty="0"/>
              <a:t> </a:t>
            </a:r>
            <a:r>
              <a:rPr lang="es-MX" sz="2400" dirty="0" err="1"/>
              <a:t>management</a:t>
            </a:r>
            <a:r>
              <a:rPr lang="es-MX" sz="2400" dirty="0"/>
              <a:t> , </a:t>
            </a:r>
            <a:r>
              <a:rPr lang="es-MX" sz="2400" dirty="0" err="1"/>
              <a:t>gepolitics</a:t>
            </a:r>
            <a:r>
              <a:rPr lang="es-MX" sz="2400" dirty="0"/>
              <a:t>, </a:t>
            </a:r>
            <a:r>
              <a:rPr lang="es-MX" sz="2400" dirty="0" err="1"/>
              <a:t>international</a:t>
            </a:r>
            <a:r>
              <a:rPr lang="es-MX" sz="2400" dirty="0"/>
              <a:t> </a:t>
            </a:r>
            <a:r>
              <a:rPr lang="es-MX" sz="2400" dirty="0" err="1"/>
              <a:t>migration</a:t>
            </a:r>
            <a:r>
              <a:rPr lang="es-MX" sz="2400" dirty="0"/>
              <a:t> and </a:t>
            </a:r>
            <a:r>
              <a:rPr lang="es-MX" sz="2400" dirty="0" err="1"/>
              <a:t>transdisciplinary</a:t>
            </a:r>
            <a:r>
              <a:rPr lang="es-MX" sz="2400" dirty="0"/>
              <a:t> </a:t>
            </a:r>
            <a:r>
              <a:rPr lang="es-MX" sz="2400" dirty="0" err="1"/>
              <a:t>studies</a:t>
            </a:r>
            <a:r>
              <a:rPr lang="es-MX" sz="2400" dirty="0"/>
              <a:t> </a:t>
            </a:r>
            <a:r>
              <a:rPr lang="es-MX" sz="2400" dirty="0" err="1"/>
              <a:t>on</a:t>
            </a:r>
            <a:r>
              <a:rPr lang="es-MX" sz="2400" dirty="0"/>
              <a:t> </a:t>
            </a:r>
            <a:r>
              <a:rPr lang="es-MX" sz="2400" dirty="0" err="1"/>
              <a:t>Mesoamerica</a:t>
            </a:r>
            <a:r>
              <a:rPr lang="es-MX" sz="2400" dirty="0"/>
              <a:t>.</a:t>
            </a:r>
          </a:p>
          <a:p>
            <a:pPr algn="just"/>
            <a:endParaRPr lang="es-MX" sz="2400" dirty="0"/>
          </a:p>
          <a:p>
            <a:pPr algn="just"/>
            <a:r>
              <a:rPr lang="es-MX" sz="2400" b="1" dirty="0" err="1">
                <a:solidFill>
                  <a:srgbClr val="00B0F0"/>
                </a:solidFill>
              </a:rPr>
              <a:t>Demography</a:t>
            </a:r>
            <a:r>
              <a:rPr lang="es-MX" sz="2400" b="1" dirty="0">
                <a:solidFill>
                  <a:srgbClr val="00B0F0"/>
                </a:solidFill>
              </a:rPr>
              <a:t> and </a:t>
            </a:r>
            <a:r>
              <a:rPr lang="es-MX" sz="2400" b="1" dirty="0" err="1">
                <a:solidFill>
                  <a:srgbClr val="00B0F0"/>
                </a:solidFill>
              </a:rPr>
              <a:t>Sociology</a:t>
            </a:r>
            <a:r>
              <a:rPr lang="es-MX" sz="2400" dirty="0"/>
              <a:t> </a:t>
            </a:r>
            <a:r>
              <a:rPr lang="es-MX" sz="2400" dirty="0" err="1"/>
              <a:t>professors</a:t>
            </a:r>
            <a:r>
              <a:rPr lang="es-MX" sz="2400" dirty="0"/>
              <a:t> </a:t>
            </a:r>
            <a:r>
              <a:rPr lang="es-MX" sz="2400" dirty="0" err="1"/>
              <a:t>working</a:t>
            </a:r>
            <a:r>
              <a:rPr lang="es-MX" sz="2400" dirty="0"/>
              <a:t> </a:t>
            </a:r>
            <a:r>
              <a:rPr lang="es-MX" sz="2400" dirty="0" err="1"/>
              <a:t>on</a:t>
            </a:r>
            <a:r>
              <a:rPr lang="es-MX" sz="2400" dirty="0"/>
              <a:t> social </a:t>
            </a:r>
            <a:r>
              <a:rPr lang="es-MX" sz="2400" dirty="0" err="1"/>
              <a:t>movements</a:t>
            </a:r>
            <a:r>
              <a:rPr lang="es-MX" sz="2400" dirty="0"/>
              <a:t>, </a:t>
            </a:r>
            <a:r>
              <a:rPr lang="es-MX" sz="2400" dirty="0" err="1"/>
              <a:t>indigenous</a:t>
            </a:r>
            <a:r>
              <a:rPr lang="es-MX" sz="2400" dirty="0"/>
              <a:t> </a:t>
            </a:r>
            <a:r>
              <a:rPr lang="es-MX" sz="2400" dirty="0" err="1"/>
              <a:t>people</a:t>
            </a:r>
            <a:r>
              <a:rPr lang="es-MX" sz="2400" dirty="0"/>
              <a:t>, </a:t>
            </a:r>
            <a:r>
              <a:rPr lang="es-MX" sz="2400" dirty="0" err="1"/>
              <a:t>religion’s</a:t>
            </a:r>
            <a:r>
              <a:rPr lang="es-MX" sz="2400" dirty="0"/>
              <a:t> </a:t>
            </a:r>
            <a:r>
              <a:rPr lang="es-MX" sz="2400" dirty="0" err="1"/>
              <a:t>sociology</a:t>
            </a:r>
            <a:r>
              <a:rPr lang="es-MX" sz="2400" dirty="0"/>
              <a:t>, social </a:t>
            </a:r>
            <a:r>
              <a:rPr lang="es-MX" sz="2400" dirty="0" err="1"/>
              <a:t>theory</a:t>
            </a:r>
            <a:r>
              <a:rPr lang="es-MX" sz="2400" dirty="0"/>
              <a:t> </a:t>
            </a:r>
            <a:r>
              <a:rPr lang="es-MX" sz="2400" dirty="0" err="1"/>
              <a:t>applications</a:t>
            </a:r>
            <a:r>
              <a:rPr lang="es-MX" sz="2400" dirty="0"/>
              <a:t>, rural </a:t>
            </a:r>
            <a:r>
              <a:rPr lang="es-MX" sz="2400" dirty="0" err="1"/>
              <a:t>development</a:t>
            </a:r>
            <a:r>
              <a:rPr lang="es-MX" sz="2400" dirty="0"/>
              <a:t> and </a:t>
            </a:r>
            <a:r>
              <a:rPr lang="es-MX" sz="2400" dirty="0" err="1"/>
              <a:t>public</a:t>
            </a:r>
            <a:r>
              <a:rPr lang="es-MX" sz="2400" dirty="0"/>
              <a:t> </a:t>
            </a:r>
            <a:r>
              <a:rPr lang="es-MX" sz="2400" dirty="0" err="1"/>
              <a:t>policies</a:t>
            </a:r>
            <a:r>
              <a:rPr lang="es-MX" sz="2400" dirty="0"/>
              <a:t>, </a:t>
            </a:r>
            <a:r>
              <a:rPr lang="es-MX" sz="2400" dirty="0" err="1"/>
              <a:t>catholicism</a:t>
            </a:r>
            <a:r>
              <a:rPr lang="es-MX" sz="2400" dirty="0"/>
              <a:t>, </a:t>
            </a:r>
            <a:r>
              <a:rPr lang="es-MX" sz="2400" dirty="0" err="1"/>
              <a:t>secularism</a:t>
            </a:r>
            <a:r>
              <a:rPr lang="es-MX" sz="2400" dirty="0"/>
              <a:t>, intangible </a:t>
            </a:r>
            <a:r>
              <a:rPr lang="es-MX" sz="2400" dirty="0" err="1"/>
              <a:t>heritage</a:t>
            </a:r>
            <a:r>
              <a:rPr lang="es-MX" sz="2400" dirty="0"/>
              <a:t> and </a:t>
            </a:r>
            <a:r>
              <a:rPr lang="es-MX" sz="2400" dirty="0" err="1"/>
              <a:t>arts</a:t>
            </a:r>
            <a:r>
              <a:rPr lang="es-MX" sz="2400" dirty="0"/>
              <a:t>, social </a:t>
            </a:r>
            <a:r>
              <a:rPr lang="es-MX" sz="2400" dirty="0" err="1"/>
              <a:t>problems</a:t>
            </a:r>
            <a:r>
              <a:rPr lang="es-MX" sz="2400" dirty="0"/>
              <a:t> (</a:t>
            </a:r>
            <a:r>
              <a:rPr lang="es-MX" sz="2400" dirty="0" err="1"/>
              <a:t>poverty</a:t>
            </a:r>
            <a:r>
              <a:rPr lang="es-MX" sz="2400" dirty="0"/>
              <a:t>, </a:t>
            </a:r>
            <a:r>
              <a:rPr lang="es-MX" sz="2400" dirty="0" err="1"/>
              <a:t>gender</a:t>
            </a:r>
            <a:r>
              <a:rPr lang="es-MX" sz="2400" dirty="0"/>
              <a:t> </a:t>
            </a:r>
            <a:r>
              <a:rPr lang="es-MX" sz="2400" dirty="0" err="1"/>
              <a:t>studies</a:t>
            </a:r>
            <a:r>
              <a:rPr lang="es-MX" sz="2400" dirty="0"/>
              <a:t>, </a:t>
            </a:r>
            <a:r>
              <a:rPr lang="es-MX" sz="2400" dirty="0" err="1"/>
              <a:t>gender</a:t>
            </a:r>
            <a:r>
              <a:rPr lang="es-MX" sz="2400" dirty="0"/>
              <a:t> </a:t>
            </a:r>
            <a:r>
              <a:rPr lang="es-MX" sz="2400" dirty="0" err="1"/>
              <a:t>violence</a:t>
            </a:r>
            <a:r>
              <a:rPr lang="es-MX" sz="2400" dirty="0"/>
              <a:t>, </a:t>
            </a:r>
            <a:r>
              <a:rPr lang="es-MX" sz="2400" dirty="0" err="1"/>
              <a:t>women</a:t>
            </a:r>
            <a:r>
              <a:rPr lang="es-MX" sz="2400" dirty="0"/>
              <a:t>, </a:t>
            </a:r>
            <a:r>
              <a:rPr lang="es-MX" sz="2400" dirty="0" err="1"/>
              <a:t>politics</a:t>
            </a:r>
            <a:r>
              <a:rPr lang="es-MX" sz="2400" dirty="0"/>
              <a:t>), </a:t>
            </a:r>
            <a:r>
              <a:rPr lang="es-MX" sz="2400" dirty="0" err="1"/>
              <a:t>democracy</a:t>
            </a:r>
            <a:r>
              <a:rPr lang="es-MX" sz="2400" dirty="0"/>
              <a:t>, </a:t>
            </a:r>
            <a:r>
              <a:rPr lang="es-MX" sz="2400" dirty="0" err="1"/>
              <a:t>state</a:t>
            </a:r>
            <a:r>
              <a:rPr lang="es-MX" sz="2400" dirty="0"/>
              <a:t> and civil </a:t>
            </a:r>
            <a:r>
              <a:rPr lang="es-MX" sz="2400" dirty="0" err="1"/>
              <a:t>society</a:t>
            </a:r>
            <a:r>
              <a:rPr lang="es-MX" sz="2400" dirty="0"/>
              <a:t>.  </a:t>
            </a:r>
          </a:p>
          <a:p>
            <a:pPr algn="just"/>
            <a:endParaRPr lang="es-MX" sz="2400" dirty="0"/>
          </a:p>
          <a:p>
            <a:pPr algn="just"/>
            <a:r>
              <a:rPr lang="en-US" altLang="es-MX" sz="2400" b="1" dirty="0">
                <a:solidFill>
                  <a:schemeClr val="accent2"/>
                </a:solidFill>
              </a:rPr>
              <a:t>Anthropology</a:t>
            </a:r>
            <a:r>
              <a:rPr lang="en-US" altLang="es-MX" sz="2400" dirty="0">
                <a:solidFill>
                  <a:srgbClr val="212121"/>
                </a:solidFill>
              </a:rPr>
              <a:t>: migration, social responsibility, environmental sustainability.</a:t>
            </a:r>
          </a:p>
          <a:p>
            <a:pPr algn="just"/>
            <a:endParaRPr lang="en-US" altLang="es-MX" sz="2400" dirty="0">
              <a:solidFill>
                <a:srgbClr val="212121"/>
              </a:solidFill>
            </a:endParaRPr>
          </a:p>
          <a:p>
            <a:pPr algn="just"/>
            <a:r>
              <a:rPr lang="en-US" altLang="es-MX" sz="2400" b="1" dirty="0">
                <a:solidFill>
                  <a:srgbClr val="7030A0"/>
                </a:solidFill>
              </a:rPr>
              <a:t>Arts:</a:t>
            </a:r>
            <a:r>
              <a:rPr lang="en-US" altLang="es-MX" sz="2400" dirty="0">
                <a:solidFill>
                  <a:srgbClr val="212121"/>
                </a:solidFill>
              </a:rPr>
              <a:t> music, American (</a:t>
            </a:r>
            <a:r>
              <a:rPr lang="en-US" altLang="es-MX" sz="2400" dirty="0" err="1">
                <a:solidFill>
                  <a:srgbClr val="212121"/>
                </a:solidFill>
              </a:rPr>
              <a:t>hispanoamerican</a:t>
            </a:r>
            <a:r>
              <a:rPr lang="en-US" altLang="es-MX" sz="2400" dirty="0">
                <a:solidFill>
                  <a:srgbClr val="212121"/>
                </a:solidFill>
              </a:rPr>
              <a:t>) &amp; contemporary literature, urbanism.</a:t>
            </a:r>
            <a:endParaRPr lang="es-MX" sz="2400" dirty="0"/>
          </a:p>
          <a:p>
            <a:pPr algn="just"/>
            <a:endParaRPr lang="es-MX" sz="2400" dirty="0"/>
          </a:p>
          <a:p>
            <a:pPr algn="just"/>
            <a:endParaRPr lang="es-MX" sz="2400" dirty="0"/>
          </a:p>
        </p:txBody>
      </p:sp>
      <p:sp>
        <p:nvSpPr>
          <p:cNvPr id="6" name="17 Rectángulo redondeado"/>
          <p:cNvSpPr/>
          <p:nvPr/>
        </p:nvSpPr>
        <p:spPr>
          <a:xfrm>
            <a:off x="5161087" y="204072"/>
            <a:ext cx="5139902" cy="55223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cap="small" dirty="0">
                <a:ln w="17780" cmpd="sng">
                  <a:noFill/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alibri" charset="0"/>
                <a:ea typeface="MS PGothic" charset="0"/>
                <a:cs typeface="MS PGothic" charset="0"/>
              </a:rPr>
              <a:t>UG RESEARCH STRENGHTS</a:t>
            </a:r>
          </a:p>
        </p:txBody>
      </p:sp>
    </p:spTree>
    <p:extLst>
      <p:ext uri="{BB962C8B-B14F-4D97-AF65-F5344CB8AC3E}">
        <p14:creationId xmlns:p14="http://schemas.microsoft.com/office/powerpoint/2010/main" val="1548718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7 Rectángulo redondeado"/>
          <p:cNvSpPr/>
          <p:nvPr/>
        </p:nvSpPr>
        <p:spPr>
          <a:xfrm>
            <a:off x="3083843" y="332656"/>
            <a:ext cx="6180513" cy="6440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818" y="1080658"/>
            <a:ext cx="7476562" cy="57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8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78"/>
          <a:stretch/>
        </p:blipFill>
        <p:spPr>
          <a:xfrm>
            <a:off x="779748" y="1059901"/>
            <a:ext cx="10632504" cy="5476802"/>
          </a:xfrm>
          <a:prstGeom prst="rect">
            <a:avLst/>
          </a:prstGeom>
        </p:spPr>
      </p:pic>
      <p:sp>
        <p:nvSpPr>
          <p:cNvPr id="3" name="17 Rectángulo redondeado"/>
          <p:cNvSpPr/>
          <p:nvPr/>
        </p:nvSpPr>
        <p:spPr>
          <a:xfrm>
            <a:off x="3083843" y="332656"/>
            <a:ext cx="6180513" cy="6440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311489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>
          <a:xfrm>
            <a:off x="2019289" y="976728"/>
            <a:ext cx="7952548" cy="5880664"/>
          </a:xfrm>
          <a:prstGeom prst="rect">
            <a:avLst/>
          </a:prstGeom>
        </p:spPr>
      </p:pic>
      <p:sp>
        <p:nvSpPr>
          <p:cNvPr id="3" name="17 Rectángulo redondeado"/>
          <p:cNvSpPr/>
          <p:nvPr/>
        </p:nvSpPr>
        <p:spPr>
          <a:xfrm>
            <a:off x="3083843" y="332656"/>
            <a:ext cx="6180513" cy="6440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12916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0" y="1010461"/>
            <a:ext cx="7560840" cy="5842468"/>
          </a:xfrm>
          <a:prstGeom prst="rect">
            <a:avLst/>
          </a:prstGeom>
        </p:spPr>
      </p:pic>
      <p:sp>
        <p:nvSpPr>
          <p:cNvPr id="3" name="17 Rectángulo redondeado"/>
          <p:cNvSpPr/>
          <p:nvPr/>
        </p:nvSpPr>
        <p:spPr>
          <a:xfrm>
            <a:off x="3083843" y="188640"/>
            <a:ext cx="6180513" cy="6440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437812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6380B27-39C1-4A06-8705-613EB8F4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46048"/>
          </a:xfrm>
          <a:prstGeom prst="rect">
            <a:avLst/>
          </a:prstGeom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9D57D805-E158-4D0B-9A09-67F11C640D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8" y="1300367"/>
            <a:ext cx="6068968" cy="4954742"/>
          </a:xfrm>
        </p:spPr>
      </p:pic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6C81BFA4-5402-494C-90DA-314236923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032" y="1300367"/>
            <a:ext cx="5384800" cy="5557629"/>
          </a:xfrm>
        </p:spPr>
        <p:txBody>
          <a:bodyPr>
            <a:normAutofit/>
          </a:bodyPr>
          <a:lstStyle/>
          <a:p>
            <a:r>
              <a:rPr lang="en-US" sz="2000" b="1" dirty="0"/>
              <a:t>Public State University</a:t>
            </a:r>
          </a:p>
          <a:p>
            <a:r>
              <a:rPr lang="en-US" sz="2000" dirty="0"/>
              <a:t>Students: </a:t>
            </a:r>
            <a:r>
              <a:rPr lang="en-US" sz="2000" b="1" dirty="0"/>
              <a:t>40,602</a:t>
            </a:r>
          </a:p>
          <a:p>
            <a:pPr lvl="1"/>
            <a:r>
              <a:rPr lang="es-MX" sz="2000" b="1" dirty="0"/>
              <a:t>14,379 </a:t>
            </a:r>
            <a:r>
              <a:rPr lang="es-MX" sz="2000" dirty="0"/>
              <a:t>High </a:t>
            </a:r>
            <a:r>
              <a:rPr lang="es-MX" sz="2000" dirty="0" err="1"/>
              <a:t>School</a:t>
            </a:r>
            <a:r>
              <a:rPr lang="es-MX" sz="2000" dirty="0"/>
              <a:t> </a:t>
            </a:r>
          </a:p>
          <a:p>
            <a:pPr lvl="1"/>
            <a:r>
              <a:rPr lang="es-MX" sz="2000" b="1" dirty="0"/>
              <a:t>26,223  </a:t>
            </a:r>
            <a:r>
              <a:rPr lang="es-MX" sz="2000" dirty="0" err="1"/>
              <a:t>Undergraduate</a:t>
            </a:r>
            <a:r>
              <a:rPr lang="es-MX" sz="2000" dirty="0"/>
              <a:t> &amp; </a:t>
            </a:r>
            <a:r>
              <a:rPr lang="es-MX" sz="2000" dirty="0" err="1"/>
              <a:t>graduate</a:t>
            </a:r>
            <a:endParaRPr lang="es-MX" sz="2000" b="1" dirty="0"/>
          </a:p>
          <a:p>
            <a:r>
              <a:rPr lang="en-US" sz="2000" dirty="0"/>
              <a:t>Academic programs: </a:t>
            </a:r>
            <a:r>
              <a:rPr lang="en-US" sz="2000" b="1" dirty="0"/>
              <a:t>169</a:t>
            </a:r>
            <a:endParaRPr lang="es-ES" sz="2000" b="1" dirty="0"/>
          </a:p>
          <a:p>
            <a:pPr lvl="1"/>
            <a:r>
              <a:rPr lang="en-US" sz="2000" b="1" dirty="0"/>
              <a:t>2 </a:t>
            </a:r>
            <a:r>
              <a:rPr lang="en-US" sz="2000" dirty="0"/>
              <a:t>High School Programs</a:t>
            </a:r>
          </a:p>
          <a:p>
            <a:pPr lvl="1"/>
            <a:r>
              <a:rPr lang="en-US" sz="2000" b="1" dirty="0"/>
              <a:t>74</a:t>
            </a:r>
            <a:r>
              <a:rPr lang="en-US" sz="2000" dirty="0"/>
              <a:t> Undergraduate programs</a:t>
            </a:r>
            <a:endParaRPr lang="es-ES" sz="2000" dirty="0"/>
          </a:p>
          <a:p>
            <a:pPr lvl="1"/>
            <a:r>
              <a:rPr lang="en-US" sz="2000" b="1" dirty="0"/>
              <a:t>93</a:t>
            </a:r>
            <a:r>
              <a:rPr lang="en-US" sz="2000" dirty="0"/>
              <a:t> Graduate programs (57 PNPC)</a:t>
            </a:r>
            <a:endParaRPr lang="es-ES" sz="2000" dirty="0"/>
          </a:p>
          <a:p>
            <a:r>
              <a:rPr lang="en-US" sz="2000" dirty="0"/>
              <a:t>Professors:  </a:t>
            </a:r>
            <a:r>
              <a:rPr lang="en-US" sz="2000" b="1" dirty="0"/>
              <a:t>2,917</a:t>
            </a:r>
          </a:p>
          <a:p>
            <a:pPr lvl="1"/>
            <a:r>
              <a:rPr lang="en-US" sz="2000" b="1" dirty="0"/>
              <a:t>912 </a:t>
            </a:r>
            <a:r>
              <a:rPr lang="en-US" sz="2000" dirty="0"/>
              <a:t>Full time </a:t>
            </a:r>
            <a:endParaRPr lang="es-ES" sz="2000" dirty="0"/>
          </a:p>
          <a:p>
            <a:pPr lvl="1"/>
            <a:r>
              <a:rPr lang="en-US" sz="2000" b="1" dirty="0"/>
              <a:t>500</a:t>
            </a:r>
            <a:r>
              <a:rPr lang="en-US" sz="2000" dirty="0"/>
              <a:t> National System of Researchers  (CONACYT) </a:t>
            </a:r>
          </a:p>
          <a:p>
            <a:r>
              <a:rPr lang="en-US" sz="2000" dirty="0"/>
              <a:t>Research groups: </a:t>
            </a:r>
            <a:r>
              <a:rPr lang="en-US" sz="2000" b="1" dirty="0"/>
              <a:t>104</a:t>
            </a:r>
            <a:endParaRPr lang="es-MX" sz="2000" b="1" dirty="0">
              <a:hlinkClick r:id="rId4"/>
            </a:endParaRPr>
          </a:p>
          <a:p>
            <a:r>
              <a:rPr lang="es-MX" sz="2000" b="1" dirty="0">
                <a:hlinkClick r:id="rId4"/>
              </a:rPr>
              <a:t>Video Universidad de Guanajuato  </a:t>
            </a:r>
            <a:endParaRPr lang="es-ES" sz="2000" b="1" dirty="0">
              <a:hlinkClick r:id="rId4"/>
            </a:endParaRPr>
          </a:p>
          <a:p>
            <a:pPr marL="0" indent="0">
              <a:buNone/>
            </a:pPr>
            <a:endParaRPr lang="es-ES" sz="2000" dirty="0"/>
          </a:p>
          <a:p>
            <a:endParaRPr lang="es-ES" sz="2000" dirty="0"/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370F62B5-878E-448A-9EB9-A3474F3A33B0}"/>
              </a:ext>
            </a:extLst>
          </p:cNvPr>
          <p:cNvSpPr/>
          <p:nvPr/>
        </p:nvSpPr>
        <p:spPr>
          <a:xfrm>
            <a:off x="-528736" y="0"/>
            <a:ext cx="5616620" cy="101190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UGTO at a glance</a:t>
            </a:r>
          </a:p>
        </p:txBody>
      </p:sp>
      <p:pic>
        <p:nvPicPr>
          <p:cNvPr id="4" name="Gráfico 3" descr="Compartir">
            <a:extLst>
              <a:ext uri="{FF2B5EF4-FFF2-40B4-BE49-F238E27FC236}">
                <a16:creationId xmlns:a16="http://schemas.microsoft.com/office/drawing/2014/main" id="{6FA3B555-4D62-4DDB-99F6-933F64E5A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66784" y="6061289"/>
            <a:ext cx="237728" cy="23772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45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BFB5B39-28E5-41A8-A18B-CCA8A20E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20" y="643467"/>
            <a:ext cx="59583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2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334B7E63-04FC-4A62-ACB6-8605B445A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11"/>
            <a:ext cx="12192000" cy="11460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57" y="3311127"/>
            <a:ext cx="1679583" cy="1163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694" y="4570234"/>
            <a:ext cx="1918482" cy="992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5" y="1239153"/>
            <a:ext cx="2151628" cy="9162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3101958" y="5645833"/>
            <a:ext cx="1731350" cy="659533"/>
            <a:chOff x="698658" y="2641059"/>
            <a:chExt cx="1739033" cy="574018"/>
          </a:xfrm>
        </p:grpSpPr>
        <p:sp>
          <p:nvSpPr>
            <p:cNvPr id="33" name="32 Rectángulo"/>
            <p:cNvSpPr/>
            <p:nvPr/>
          </p:nvSpPr>
          <p:spPr>
            <a:xfrm flipV="1">
              <a:off x="720165" y="2674236"/>
              <a:ext cx="179427" cy="13681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5" name="4 CuadroTexto"/>
            <p:cNvSpPr txBox="1"/>
            <p:nvPr/>
          </p:nvSpPr>
          <p:spPr>
            <a:xfrm>
              <a:off x="889936" y="2641059"/>
              <a:ext cx="1431548" cy="241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b="1" dirty="0" err="1">
                  <a:solidFill>
                    <a:schemeClr val="tx2">
                      <a:lumMod val="50000"/>
                    </a:schemeClr>
                  </a:solidFill>
                </a:rPr>
                <a:t>Higher</a:t>
              </a:r>
              <a:r>
                <a:rPr lang="es-MX" sz="1200" b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s-MX" sz="1200" b="1" dirty="0" err="1">
                  <a:solidFill>
                    <a:schemeClr val="tx2">
                      <a:lumMod val="50000"/>
                    </a:schemeClr>
                  </a:solidFill>
                </a:rPr>
                <a:t>Education</a:t>
              </a:r>
              <a:endParaRPr lang="es-MX" sz="1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6" name="5 Conector"/>
            <p:cNvSpPr/>
            <p:nvPr/>
          </p:nvSpPr>
          <p:spPr>
            <a:xfrm>
              <a:off x="698658" y="3033633"/>
              <a:ext cx="278376" cy="181444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1006143" y="2812412"/>
              <a:ext cx="1431548" cy="4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endParaRPr lang="en-US" sz="1200" b="1" dirty="0">
                <a:solidFill>
                  <a:schemeClr val="tx2">
                    <a:lumMod val="50000"/>
                  </a:schemeClr>
                </a:solidFill>
                <a:latin typeface="+mj-lt"/>
              </a:endParaRPr>
            </a:p>
            <a:p>
              <a:pPr lvl="0"/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  <a:latin typeface="+mj-lt"/>
                </a:rPr>
                <a:t>High School</a:t>
              </a:r>
              <a:endParaRPr lang="es-MX" sz="1200" dirty="0">
                <a:latin typeface="+mj-lt"/>
              </a:endParaRPr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855176" y="1563367"/>
            <a:ext cx="6384686" cy="3510434"/>
            <a:chOff x="1347655" y="1986605"/>
            <a:chExt cx="6384686" cy="3510434"/>
          </a:xfrm>
        </p:grpSpPr>
        <p:grpSp>
          <p:nvGrpSpPr>
            <p:cNvPr id="2" name="7 Grupo"/>
            <p:cNvGrpSpPr/>
            <p:nvPr/>
          </p:nvGrpSpPr>
          <p:grpSpPr>
            <a:xfrm>
              <a:off x="1347655" y="1986605"/>
              <a:ext cx="6384686" cy="3510434"/>
              <a:chOff x="113269" y="1376186"/>
              <a:chExt cx="7370874" cy="4116389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/>
              <a:srcRect l="-1" r="30623"/>
              <a:stretch/>
            </p:blipFill>
            <p:spPr bwMode="auto">
              <a:xfrm>
                <a:off x="1856310" y="1560439"/>
                <a:ext cx="4591395" cy="3932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" name="Text Box 5"/>
              <p:cNvSpPr txBox="1">
                <a:spLocks noChangeArrowheads="1"/>
              </p:cNvSpPr>
              <p:nvPr/>
            </p:nvSpPr>
            <p:spPr bwMode="auto">
              <a:xfrm>
                <a:off x="113269" y="4366300"/>
                <a:ext cx="1929910" cy="97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rgbClr val="002060"/>
                    </a:solidFill>
                    <a:latin typeface="+mj-lt"/>
                  </a:rPr>
                  <a:t>Campus Irapuato-Salamanca</a:t>
                </a:r>
                <a:endParaRPr lang="es-ES" sz="16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V="1">
                <a:off x="1646495" y="4065570"/>
                <a:ext cx="1730210" cy="7479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" name="Line 8"/>
              <p:cNvSpPr>
                <a:spLocks noChangeShapeType="1"/>
              </p:cNvSpPr>
              <p:nvPr/>
            </p:nvSpPr>
            <p:spPr bwMode="auto">
              <a:xfrm>
                <a:off x="1646495" y="4813535"/>
                <a:ext cx="2034167" cy="23041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" name="Line 10"/>
              <p:cNvSpPr>
                <a:spLocks noChangeShapeType="1"/>
              </p:cNvSpPr>
              <p:nvPr/>
            </p:nvSpPr>
            <p:spPr bwMode="auto">
              <a:xfrm flipV="1">
                <a:off x="1623919" y="4296725"/>
                <a:ext cx="2290244" cy="5168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" name="Line 11"/>
              <p:cNvSpPr>
                <a:spLocks noChangeShapeType="1"/>
              </p:cNvSpPr>
              <p:nvPr/>
            </p:nvSpPr>
            <p:spPr bwMode="auto">
              <a:xfrm flipH="1">
                <a:off x="4870624" y="4277605"/>
                <a:ext cx="1277147" cy="6921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5075726" y="4277605"/>
                <a:ext cx="1052678" cy="115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" name="Text Box 6"/>
              <p:cNvSpPr txBox="1">
                <a:spLocks noChangeArrowheads="1"/>
              </p:cNvSpPr>
              <p:nvPr/>
            </p:nvSpPr>
            <p:spPr bwMode="auto">
              <a:xfrm>
                <a:off x="5502859" y="1376186"/>
                <a:ext cx="1580448" cy="685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rgbClr val="003366"/>
                    </a:solidFill>
                    <a:latin typeface="+mj-lt"/>
                  </a:rPr>
                  <a:t>Campus Guanajuato</a:t>
                </a:r>
                <a:endParaRPr lang="es-ES" sz="1600" b="1" dirty="0">
                  <a:solidFill>
                    <a:srgbClr val="003366"/>
                  </a:solidFill>
                  <a:latin typeface="+mj-lt"/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H="1">
                <a:off x="3977450" y="1890861"/>
                <a:ext cx="1706095" cy="11676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" name="Line 8"/>
              <p:cNvSpPr>
                <a:spLocks noChangeShapeType="1"/>
              </p:cNvSpPr>
              <p:nvPr/>
            </p:nvSpPr>
            <p:spPr bwMode="auto">
              <a:xfrm>
                <a:off x="1452680" y="2649040"/>
                <a:ext cx="1167168" cy="382582"/>
              </a:xfrm>
              <a:prstGeom prst="line">
                <a:avLst/>
              </a:prstGeom>
              <a:noFill/>
              <a:ln w="9525">
                <a:solidFill>
                  <a:schemeClr val="bg2">
                    <a:lumMod val="10000"/>
                  </a:schemeClr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5845783" y="3769524"/>
                <a:ext cx="1638360" cy="97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rgbClr val="002060"/>
                    </a:solidFill>
                    <a:latin typeface="+mj-lt"/>
                  </a:rPr>
                  <a:t>Campus </a:t>
                </a:r>
              </a:p>
              <a:p>
                <a:pPr algn="ctr"/>
                <a:r>
                  <a:rPr lang="es-MX" sz="1600" b="1" dirty="0">
                    <a:solidFill>
                      <a:srgbClr val="002060"/>
                    </a:solidFill>
                    <a:latin typeface="+mj-lt"/>
                  </a:rPr>
                  <a:t>Celaya- Salvatierra</a:t>
                </a:r>
                <a:endParaRPr lang="es-ES" sz="16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  <p:sp>
            <p:nvSpPr>
              <p:cNvPr id="35" name="Text Box 7"/>
              <p:cNvSpPr txBox="1">
                <a:spLocks noChangeArrowheads="1"/>
              </p:cNvSpPr>
              <p:nvPr/>
            </p:nvSpPr>
            <p:spPr bwMode="auto">
              <a:xfrm>
                <a:off x="593631" y="2241255"/>
                <a:ext cx="1112021" cy="6857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s-MX" sz="1600" b="1" dirty="0">
                    <a:solidFill>
                      <a:srgbClr val="002060"/>
                    </a:solidFill>
                    <a:latin typeface="+mj-lt"/>
                  </a:rPr>
                  <a:t>Campus León</a:t>
                </a:r>
                <a:endParaRPr lang="es-ES" sz="16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 flipV="1">
              <a:off x="6566766" y="3632729"/>
              <a:ext cx="93882" cy="10499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4" name="3 Conector"/>
            <p:cNvSpPr/>
            <p:nvPr/>
          </p:nvSpPr>
          <p:spPr>
            <a:xfrm>
              <a:off x="4644008" y="5085184"/>
              <a:ext cx="81597" cy="65363"/>
            </a:xfrm>
            <a:prstGeom prst="flowChartConnector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8691726" y="1288094"/>
            <a:ext cx="1795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>
                <a:solidFill>
                  <a:schemeClr val="tx2">
                    <a:lumMod val="75000"/>
                  </a:schemeClr>
                </a:solidFill>
              </a:rPr>
              <a:t>Social </a:t>
            </a: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Sciences</a:t>
            </a:r>
            <a:r>
              <a:rPr lang="es-MX" sz="1000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Humanities</a:t>
            </a:r>
            <a:endParaRPr lang="es-MX" sz="1000" dirty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>
                <a:solidFill>
                  <a:schemeClr val="tx2">
                    <a:lumMod val="75000"/>
                  </a:schemeClr>
                </a:solidFill>
              </a:rPr>
              <a:t>Natural and </a:t>
            </a: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Exact</a:t>
            </a:r>
            <a:r>
              <a:rPr lang="es-MX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Sciences</a:t>
            </a:r>
            <a:endParaRPr lang="es-MX" sz="1000" dirty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Architecture, Art &amp; 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Economy and Administration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Law, Politics &amp;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96477" y="1226400"/>
            <a:ext cx="1233414" cy="1312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ángulo 9"/>
          <p:cNvSpPr/>
          <p:nvPr/>
        </p:nvSpPr>
        <p:spPr>
          <a:xfrm>
            <a:off x="8936776" y="3824658"/>
            <a:ext cx="17767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Health &amp;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Social Sciences &amp; Administration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468069" y="2260775"/>
            <a:ext cx="21690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Sciences and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Health Sciences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Social Sciences and </a:t>
            </a:r>
          </a:p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</a:rPr>
              <a:t>          Humanities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766886" y="4570234"/>
            <a:ext cx="197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Life</a:t>
            </a:r>
            <a:r>
              <a:rPr lang="es-MX" sz="1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Sciences</a:t>
            </a:r>
            <a:endParaRPr lang="es-MX" sz="1000" dirty="0">
              <a:solidFill>
                <a:schemeClr val="tx2">
                  <a:lumMod val="7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000" dirty="0" err="1">
                <a:solidFill>
                  <a:schemeClr val="tx2">
                    <a:lumMod val="75000"/>
                  </a:schemeClr>
                </a:solidFill>
              </a:rPr>
              <a:t>Engineering</a:t>
            </a:r>
            <a:endParaRPr lang="es-MX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6" name="36 CuadroTexto"/>
          <p:cNvSpPr txBox="1"/>
          <p:nvPr/>
        </p:nvSpPr>
        <p:spPr>
          <a:xfrm>
            <a:off x="4390231" y="5957372"/>
            <a:ext cx="439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General Program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Technological and International Profile (BTPI)</a:t>
            </a:r>
          </a:p>
        </p:txBody>
      </p:sp>
      <p:sp>
        <p:nvSpPr>
          <p:cNvPr id="3" name="Estrella de 5 puntas 2"/>
          <p:cNvSpPr/>
          <p:nvPr/>
        </p:nvSpPr>
        <p:spPr>
          <a:xfrm>
            <a:off x="4390227" y="6258930"/>
            <a:ext cx="230514" cy="184058"/>
          </a:xfrm>
          <a:prstGeom prst="star5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strella de 5 puntas 40"/>
          <p:cNvSpPr/>
          <p:nvPr/>
        </p:nvSpPr>
        <p:spPr>
          <a:xfrm>
            <a:off x="6353549" y="3748315"/>
            <a:ext cx="230514" cy="184058"/>
          </a:xfrm>
          <a:prstGeom prst="star5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2" name="Estrella de 5 puntas 41"/>
          <p:cNvSpPr/>
          <p:nvPr/>
        </p:nvSpPr>
        <p:spPr>
          <a:xfrm>
            <a:off x="6224168" y="3213091"/>
            <a:ext cx="230514" cy="184058"/>
          </a:xfrm>
          <a:prstGeom prst="star5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Estrella de 5 puntas 37"/>
          <p:cNvSpPr/>
          <p:nvPr/>
        </p:nvSpPr>
        <p:spPr>
          <a:xfrm>
            <a:off x="5356618" y="3025433"/>
            <a:ext cx="230514" cy="184058"/>
          </a:xfrm>
          <a:prstGeom prst="star5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17 Rectángulo redondeado">
            <a:extLst>
              <a:ext uri="{FF2B5EF4-FFF2-40B4-BE49-F238E27FC236}">
                <a16:creationId xmlns:a16="http://schemas.microsoft.com/office/drawing/2014/main" id="{736BE702-70CA-4510-82F8-FA38643C598F}"/>
              </a:ext>
            </a:extLst>
          </p:cNvPr>
          <p:cNvSpPr/>
          <p:nvPr/>
        </p:nvSpPr>
        <p:spPr>
          <a:xfrm>
            <a:off x="146294" y="22811"/>
            <a:ext cx="9406089" cy="1052650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Campus, Divisions and High School System</a:t>
            </a:r>
          </a:p>
        </p:txBody>
      </p:sp>
    </p:spTree>
    <p:extLst>
      <p:ext uri="{BB962C8B-B14F-4D97-AF65-F5344CB8AC3E}">
        <p14:creationId xmlns:p14="http://schemas.microsoft.com/office/powerpoint/2010/main" val="371094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Marcador de contenido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7833327"/>
              </p:ext>
            </p:extLst>
          </p:nvPr>
        </p:nvGraphicFramePr>
        <p:xfrm>
          <a:off x="983432" y="1700808"/>
          <a:ext cx="105851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5A16A50C-0E02-49F4-B963-B766DCD880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9"/>
            <a:ext cx="12192000" cy="1146048"/>
          </a:xfrm>
          <a:prstGeom prst="rect">
            <a:avLst/>
          </a:prstGeom>
        </p:spPr>
      </p:pic>
      <p:sp>
        <p:nvSpPr>
          <p:cNvPr id="5" name="17 Rectángulo redondeado">
            <a:extLst>
              <a:ext uri="{FF2B5EF4-FFF2-40B4-BE49-F238E27FC236}">
                <a16:creationId xmlns:a16="http://schemas.microsoft.com/office/drawing/2014/main" id="{B0EBB3BD-29A2-4B3D-B3C8-06C6FCE06BC0}"/>
              </a:ext>
            </a:extLst>
          </p:cNvPr>
          <p:cNvSpPr/>
          <p:nvPr/>
        </p:nvSpPr>
        <p:spPr>
          <a:xfrm>
            <a:off x="263352" y="283315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</a:p>
        </p:txBody>
      </p:sp>
    </p:spTree>
    <p:extLst>
      <p:ext uri="{BB962C8B-B14F-4D97-AF65-F5344CB8AC3E}">
        <p14:creationId xmlns:p14="http://schemas.microsoft.com/office/powerpoint/2010/main" val="3335521022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4" y="1124744"/>
            <a:ext cx="11939831" cy="5589240"/>
          </a:xfrm>
        </p:spPr>
      </p:pic>
      <p:sp>
        <p:nvSpPr>
          <p:cNvPr id="5" name="17 Rectángulo redondeado"/>
          <p:cNvSpPr/>
          <p:nvPr/>
        </p:nvSpPr>
        <p:spPr>
          <a:xfrm>
            <a:off x="3083843" y="332656"/>
            <a:ext cx="6180513" cy="64407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>
                <a:ln w="17780" cmpd="sng">
                  <a:noFill/>
                  <a:prstDash val="solid"/>
                  <a:miter lim="800000"/>
                </a:ln>
              </a:rPr>
              <a:t>INTERNATIONAL COLLABORATION</a:t>
            </a:r>
            <a:endParaRPr lang="es-MX" sz="3200" b="1" dirty="0">
              <a:ln w="17780" cmpd="sng">
                <a:noFill/>
                <a:prstDash val="solid"/>
                <a:miter lim="800000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0692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48FCEEA-3670-4FE6-8285-F61FDD24A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9"/>
          <a:stretch/>
        </p:blipFill>
        <p:spPr>
          <a:xfrm>
            <a:off x="5608319" y="1844824"/>
            <a:ext cx="5614835" cy="3330028"/>
          </a:xfrm>
          <a:prstGeom prst="rect">
            <a:avLst/>
          </a:prstGeom>
          <a:effectLst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D447A3-365C-4C44-9A38-9E9DA08A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204" y="1145770"/>
            <a:ext cx="3505495" cy="656918"/>
          </a:xfrm>
        </p:spPr>
        <p:txBody>
          <a:bodyPr>
            <a:noAutofit/>
          </a:bodyPr>
          <a:lstStyle/>
          <a:p>
            <a:r>
              <a:rPr lang="es-MX" sz="2400" b="1" dirty="0">
                <a:solidFill>
                  <a:schemeClr val="tx2"/>
                </a:solidFill>
              </a:rPr>
              <a:t>International Summer </a:t>
            </a:r>
            <a:r>
              <a:rPr lang="es-MX" sz="2400" b="1" dirty="0" err="1">
                <a:solidFill>
                  <a:schemeClr val="tx2"/>
                </a:solidFill>
              </a:rPr>
              <a:t>Program</a:t>
            </a:r>
            <a:endParaRPr lang="es-ES" sz="2400" b="1" dirty="0">
              <a:solidFill>
                <a:schemeClr val="tx2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D5C8FB-B30E-49CD-B3E1-1C4B6D86F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030580"/>
            <a:ext cx="3505494" cy="419324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s-MX" sz="2000" dirty="0" err="1"/>
              <a:t>All</a:t>
            </a:r>
            <a:r>
              <a:rPr lang="es-MX" sz="2000" dirty="0"/>
              <a:t> </a:t>
            </a:r>
            <a:r>
              <a:rPr lang="es-MX" sz="2000" dirty="0" err="1"/>
              <a:t>fields</a:t>
            </a:r>
            <a:r>
              <a:rPr lang="es-MX" sz="2000" dirty="0"/>
              <a:t> </a:t>
            </a:r>
          </a:p>
          <a:p>
            <a:pPr>
              <a:spcAft>
                <a:spcPts val="1200"/>
              </a:spcAft>
            </a:pPr>
            <a:r>
              <a:rPr lang="es-MX" sz="2000" dirty="0" err="1"/>
              <a:t>Tuition</a:t>
            </a:r>
            <a:r>
              <a:rPr lang="es-MX" sz="2000" dirty="0"/>
              <a:t> </a:t>
            </a:r>
            <a:r>
              <a:rPr lang="es-MX" sz="2000" dirty="0" err="1"/>
              <a:t>fee</a:t>
            </a:r>
            <a:r>
              <a:rPr lang="es-MX" sz="2000" dirty="0"/>
              <a:t> </a:t>
            </a:r>
            <a:r>
              <a:rPr lang="es-MX" sz="2000" dirty="0" err="1"/>
              <a:t>waived</a:t>
            </a:r>
            <a:r>
              <a:rPr lang="es-MX" sz="2000" dirty="0"/>
              <a:t> </a:t>
            </a:r>
            <a:r>
              <a:rPr lang="es-MX" sz="2000" dirty="0" err="1"/>
              <a:t>for</a:t>
            </a:r>
            <a:r>
              <a:rPr lang="es-MX" sz="2000" dirty="0"/>
              <a:t> </a:t>
            </a:r>
            <a:r>
              <a:rPr lang="es-MX" sz="2000" dirty="0" err="1"/>
              <a:t>partner</a:t>
            </a:r>
            <a:r>
              <a:rPr lang="es-MX" sz="2000" dirty="0"/>
              <a:t> </a:t>
            </a:r>
            <a:r>
              <a:rPr lang="es-MX" sz="2000" dirty="0" err="1"/>
              <a:t>institutions</a:t>
            </a:r>
            <a:endParaRPr lang="es-MX" sz="2000" dirty="0"/>
          </a:p>
          <a:p>
            <a:pPr>
              <a:spcAft>
                <a:spcPts val="1200"/>
              </a:spcAft>
            </a:pPr>
            <a:r>
              <a:rPr lang="es-MX" sz="2000" dirty="0" err="1"/>
              <a:t>Partial</a:t>
            </a:r>
            <a:r>
              <a:rPr lang="es-MX" sz="2000" dirty="0"/>
              <a:t> </a:t>
            </a:r>
            <a:r>
              <a:rPr lang="es-MX" sz="2000" dirty="0" err="1"/>
              <a:t>stipend</a:t>
            </a:r>
            <a:r>
              <a:rPr lang="es-MX" sz="2000" dirty="0"/>
              <a:t> </a:t>
            </a:r>
            <a:r>
              <a:rPr lang="es-MX" sz="2000" dirty="0" err="1"/>
              <a:t>for</a:t>
            </a:r>
            <a:r>
              <a:rPr lang="es-MX" sz="2000" dirty="0"/>
              <a:t> </a:t>
            </a:r>
            <a:r>
              <a:rPr lang="es-MX" sz="2000" dirty="0" err="1"/>
              <a:t>room</a:t>
            </a:r>
            <a:r>
              <a:rPr lang="es-MX" sz="2000" dirty="0"/>
              <a:t> and </a:t>
            </a:r>
            <a:r>
              <a:rPr lang="es-MX" sz="2000" dirty="0" err="1"/>
              <a:t>board</a:t>
            </a:r>
            <a:endParaRPr lang="es-MX" sz="2000" dirty="0"/>
          </a:p>
          <a:p>
            <a:pPr>
              <a:spcAft>
                <a:spcPts val="1200"/>
              </a:spcAft>
            </a:pPr>
            <a:r>
              <a:rPr lang="es-MX" sz="2000" dirty="0"/>
              <a:t>Cultural </a:t>
            </a:r>
            <a:r>
              <a:rPr lang="es-MX" sz="2000" dirty="0" err="1"/>
              <a:t>activities</a:t>
            </a:r>
            <a:r>
              <a:rPr lang="es-MX" sz="2000" dirty="0"/>
              <a:t> </a:t>
            </a:r>
            <a:r>
              <a:rPr lang="es-MX" sz="2000" dirty="0" err="1"/>
              <a:t>available</a:t>
            </a:r>
            <a:endParaRPr lang="es-MX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3CFA6C-DD4F-4F8A-9595-ECEB06E5C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9"/>
            <a:ext cx="12192000" cy="1146048"/>
          </a:xfrm>
          <a:prstGeom prst="rect">
            <a:avLst/>
          </a:prstGeom>
        </p:spPr>
      </p:pic>
      <p:sp>
        <p:nvSpPr>
          <p:cNvPr id="8" name="17 Rectángulo redondeado">
            <a:extLst>
              <a:ext uri="{FF2B5EF4-FFF2-40B4-BE49-F238E27FC236}">
                <a16:creationId xmlns:a16="http://schemas.microsoft.com/office/drawing/2014/main" id="{019B954E-23A8-41D5-BE62-2E440FCF5074}"/>
              </a:ext>
            </a:extLst>
          </p:cNvPr>
          <p:cNvSpPr/>
          <p:nvPr/>
        </p:nvSpPr>
        <p:spPr>
          <a:xfrm>
            <a:off x="263352" y="296604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</p:spTree>
    <p:extLst>
      <p:ext uri="{BB962C8B-B14F-4D97-AF65-F5344CB8AC3E}">
        <p14:creationId xmlns:p14="http://schemas.microsoft.com/office/powerpoint/2010/main" val="424233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A3DCB41-9763-4719-A9CA-57D063000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29"/>
            <a:ext cx="12192000" cy="114604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7830" y="1197282"/>
            <a:ext cx="6687403" cy="40842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002060"/>
                </a:solidFill>
              </a:rPr>
              <a:t>331 laboratories in the 4 campuses in the State.</a:t>
            </a: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087667" y="1620486"/>
            <a:ext cx="10016666" cy="5273234"/>
            <a:chOff x="165337" y="621278"/>
            <a:chExt cx="8705414" cy="503997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0593" y="3281920"/>
              <a:ext cx="1595596" cy="237932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6189" y="4087092"/>
              <a:ext cx="2538448" cy="157415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6189" y="3281921"/>
              <a:ext cx="2538448" cy="1058484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38682" y="1878513"/>
              <a:ext cx="2178977" cy="1452992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762" y="2068468"/>
              <a:ext cx="2465921" cy="123037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83869" y="2205053"/>
              <a:ext cx="2538448" cy="1774288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337" y="621278"/>
              <a:ext cx="2473346" cy="1450070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04325" y="3966040"/>
              <a:ext cx="2266426" cy="1669837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04638" y="3979341"/>
              <a:ext cx="2299687" cy="164323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38891" y="2002868"/>
              <a:ext cx="1631860" cy="1963172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638681" y="647564"/>
              <a:ext cx="1921968" cy="1239422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58351" y="647564"/>
              <a:ext cx="2423530" cy="1555947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79401" y="647564"/>
              <a:ext cx="1877702" cy="154676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232110" y="3286052"/>
              <a:ext cx="585549" cy="695563"/>
            </a:xfrm>
            <a:prstGeom prst="rect">
              <a:avLst/>
            </a:prstGeom>
          </p:spPr>
        </p:pic>
      </p:grpSp>
      <p:sp>
        <p:nvSpPr>
          <p:cNvPr id="21" name="17 Rectángulo redondeado">
            <a:extLst>
              <a:ext uri="{FF2B5EF4-FFF2-40B4-BE49-F238E27FC236}">
                <a16:creationId xmlns:a16="http://schemas.microsoft.com/office/drawing/2014/main" id="{229E4502-EB26-4EBE-A701-AF38DAEA3CEC}"/>
              </a:ext>
            </a:extLst>
          </p:cNvPr>
          <p:cNvSpPr/>
          <p:nvPr/>
        </p:nvSpPr>
        <p:spPr>
          <a:xfrm>
            <a:off x="276945" y="267008"/>
            <a:ext cx="6283167" cy="621275"/>
          </a:xfrm>
          <a:prstGeom prst="roundRect">
            <a:avLst/>
          </a:prstGeo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ln w="17780" cmpd="sng">
                  <a:noFill/>
                  <a:prstDash val="solid"/>
                  <a:miter lim="800000"/>
                </a:ln>
              </a:rPr>
              <a:t>UG Research Strengths </a:t>
            </a:r>
          </a:p>
        </p:txBody>
      </p:sp>
    </p:spTree>
    <p:extLst>
      <p:ext uri="{BB962C8B-B14F-4D97-AF65-F5344CB8AC3E}">
        <p14:creationId xmlns:p14="http://schemas.microsoft.com/office/powerpoint/2010/main" val="2693179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1441</Words>
  <Application>Microsoft Office PowerPoint</Application>
  <PresentationFormat>Widescreen</PresentationFormat>
  <Paragraphs>155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Trebuchet MS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International Summer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karlam</dc:creator>
  <cp:lastModifiedBy>karlam</cp:lastModifiedBy>
  <cp:revision>4</cp:revision>
  <dcterms:created xsi:type="dcterms:W3CDTF">2020-09-30T21:13:28Z</dcterms:created>
  <dcterms:modified xsi:type="dcterms:W3CDTF">2020-11-11T19:18:08Z</dcterms:modified>
</cp:coreProperties>
</file>