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20" r:id="rId9"/>
  </p:sldMasterIdLst>
  <p:handoutMasterIdLst>
    <p:handoutMasterId r:id="rId24"/>
  </p:handoutMasterIdLst>
  <p:sldIdLst>
    <p:sldId id="257" r:id="rId10"/>
    <p:sldId id="276" r:id="rId11"/>
    <p:sldId id="272" r:id="rId12"/>
    <p:sldId id="273" r:id="rId13"/>
    <p:sldId id="274" r:id="rId14"/>
    <p:sldId id="279" r:id="rId15"/>
    <p:sldId id="277" r:id="rId16"/>
    <p:sldId id="275" r:id="rId17"/>
    <p:sldId id="280" r:id="rId18"/>
    <p:sldId id="284" r:id="rId19"/>
    <p:sldId id="281" r:id="rId20"/>
    <p:sldId id="282" r:id="rId21"/>
    <p:sldId id="285"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224" autoAdjust="0"/>
  </p:normalViewPr>
  <p:slideViewPr>
    <p:cSldViewPr snapToGrid="0">
      <p:cViewPr varScale="1">
        <p:scale>
          <a:sx n="109" d="100"/>
          <a:sy n="109" d="100"/>
        </p:scale>
        <p:origin x="672" y="102"/>
      </p:cViewPr>
      <p:guideLst/>
    </p:cSldViewPr>
  </p:slideViewPr>
  <p:notesTextViewPr>
    <p:cViewPr>
      <p:scale>
        <a:sx n="1" d="1"/>
        <a:sy n="1" d="1"/>
      </p:scale>
      <p:origin x="0" y="0"/>
    </p:cViewPr>
  </p:notesTextViewPr>
  <p:notesViewPr>
    <p:cSldViewPr snapToGrid="0">
      <p:cViewPr varScale="1">
        <p:scale>
          <a:sx n="81" d="100"/>
          <a:sy n="81" d="100"/>
        </p:scale>
        <p:origin x="205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91222-DBAD-4D73-AEB8-210E1D9A16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HelveticaNeueLT Std" panose="020B0604020202020204" pitchFamily="34" charset="0"/>
            </a:endParaRPr>
          </a:p>
        </p:txBody>
      </p:sp>
      <p:sp>
        <p:nvSpPr>
          <p:cNvPr id="3" name="Date Placeholder 2">
            <a:extLst>
              <a:ext uri="{FF2B5EF4-FFF2-40B4-BE49-F238E27FC236}">
                <a16:creationId xmlns:a16="http://schemas.microsoft.com/office/drawing/2014/main" id="{938B5ECD-3CF5-4936-BCD7-4863D21B83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167EEC-7B88-4DA6-8E8C-2ACE88AD5702}" type="datetimeFigureOut">
              <a:rPr lang="en-US" smtClean="0">
                <a:latin typeface="HelveticaNeueLT Std" panose="020B0604020202020204" pitchFamily="34" charset="0"/>
              </a:rPr>
              <a:t>3/16/2021</a:t>
            </a:fld>
            <a:endParaRPr lang="en-US" dirty="0">
              <a:latin typeface="HelveticaNeueLT Std" panose="020B0604020202020204" pitchFamily="34" charset="0"/>
            </a:endParaRPr>
          </a:p>
        </p:txBody>
      </p:sp>
      <p:sp>
        <p:nvSpPr>
          <p:cNvPr id="4" name="Footer Placeholder 3">
            <a:extLst>
              <a:ext uri="{FF2B5EF4-FFF2-40B4-BE49-F238E27FC236}">
                <a16:creationId xmlns:a16="http://schemas.microsoft.com/office/drawing/2014/main" id="{01B54AD2-9A39-4073-A0A1-D750BCF544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NeueLT Std" panose="020B0604020202020204" pitchFamily="34" charset="0"/>
            </a:endParaRPr>
          </a:p>
        </p:txBody>
      </p:sp>
      <p:sp>
        <p:nvSpPr>
          <p:cNvPr id="5" name="Slide Number Placeholder 4">
            <a:extLst>
              <a:ext uri="{FF2B5EF4-FFF2-40B4-BE49-F238E27FC236}">
                <a16:creationId xmlns:a16="http://schemas.microsoft.com/office/drawing/2014/main" id="{004051FC-8554-4D87-9B0C-99F4DDBF7B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7740B-B451-4E9F-ABEA-53140D8B9D39}" type="slidenum">
              <a:rPr lang="en-US" smtClean="0">
                <a:latin typeface="HelveticaNeueLT Std" panose="020B0604020202020204" pitchFamily="34" charset="0"/>
              </a:rPr>
              <a:t>‹#›</a:t>
            </a:fld>
            <a:endParaRPr lang="en-US" dirty="0">
              <a:latin typeface="HelveticaNeueLT Std" panose="020B0604020202020204" pitchFamily="34" charset="0"/>
            </a:endParaRPr>
          </a:p>
        </p:txBody>
      </p:sp>
    </p:spTree>
    <p:extLst>
      <p:ext uri="{BB962C8B-B14F-4D97-AF65-F5344CB8AC3E}">
        <p14:creationId xmlns:p14="http://schemas.microsoft.com/office/powerpoint/2010/main" val="301217046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8D179B85-2BE0-6E4A-B7DE-5D7B9AFCFAE6}"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14495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201853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253650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FB377CA9-9527-8A44-8BFB-95874792BD1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738157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805864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377CA9-9527-8A44-8BFB-95874792BD1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10245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377CA9-9527-8A44-8BFB-95874792BD1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54823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377CA9-9527-8A44-8BFB-95874792BD15}"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720342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377CA9-9527-8A44-8BFB-95874792BD15}"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399694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77CA9-9527-8A44-8BFB-95874792BD15}"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589803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8038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13319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82251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39305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3976821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81A97EA2-E7AE-F84D-BFF6-8063478EE14B}"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3119667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963713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A97EA2-E7AE-F84D-BFF6-8063478EE14B}"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062141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A97EA2-E7AE-F84D-BFF6-8063478EE14B}"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3539554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A97EA2-E7AE-F84D-BFF6-8063478EE14B}"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55274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A97EA2-E7AE-F84D-BFF6-8063478EE14B}"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867462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97EA2-E7AE-F84D-BFF6-8063478EE14B}"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99200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179B85-2BE0-6E4A-B7DE-5D7B9AFCFAE6}"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847363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459836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75041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689477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932587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00F09EAD-C038-024B-B91F-CE14DFDAF5B0}"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918201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797450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F09EAD-C038-024B-B91F-CE14DFDAF5B0}"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559000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F09EAD-C038-024B-B91F-CE14DFDAF5B0}"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569188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F09EAD-C038-024B-B91F-CE14DFDAF5B0}"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061674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09EAD-C038-024B-B91F-CE14DFDAF5B0}"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80276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179B85-2BE0-6E4A-B7DE-5D7B9AFCFAE6}"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968975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09EAD-C038-024B-B91F-CE14DFDAF5B0}"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034755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030869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361403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82279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816086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6A855CA2-2353-1947-B0FF-946C82441B87}"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804271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408943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855CA2-2353-1947-B0FF-946C82441B87}"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849061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855CA2-2353-1947-B0FF-946C82441B87}"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909543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855CA2-2353-1947-B0FF-946C82441B87}"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406246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179B85-2BE0-6E4A-B7DE-5D7B9AFCFAE6}"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864111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55CA2-2353-1947-B0FF-946C82441B87}"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27039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5CA2-2353-1947-B0FF-946C82441B87}"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312847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14696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279690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311269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228670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14B7E0E3-2968-B14E-8902-64BA2B69C96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852529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2566610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7E0E3-2968-B14E-8902-64BA2B69C96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253500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B7E0E3-2968-B14E-8902-64BA2B69C96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20464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179B85-2BE0-6E4A-B7DE-5D7B9AFCFAE6}"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82884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B7E0E3-2968-B14E-8902-64BA2B69C965}"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679919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B7E0E3-2968-B14E-8902-64BA2B69C965}"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488431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7E0E3-2968-B14E-8902-64BA2B69C965}"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253360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10594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953834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621930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86242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79B85-2BE0-6E4A-B7DE-5D7B9AFCFAE6}"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65214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151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78872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D179B85-2BE0-6E4A-B7DE-5D7B9AFCFAE6}" type="datetimeFigureOut">
              <a:rPr lang="en-US" smtClean="0"/>
              <a:t>3/16/2021</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C8AE68C-C474-4840-B011-8DC6619626B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7351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HelveticaNeueLT Std" panose="020B0604020202020204" pitchFamily="34" charset="0"/>
              </a:defRPr>
            </a:lvl1pPr>
          </a:lstStyle>
          <a:p>
            <a:fld id="{FB377CA9-9527-8A44-8BFB-95874792BD15}" type="datetimeFigureOut">
              <a:rPr lang="en-US" smtClean="0"/>
              <a:pPr/>
              <a:t>3/16/2021</a:t>
            </a:fld>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HelveticaNeueLT Std"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HelveticaNeueLT Std" panose="020B0604020202020204" pitchFamily="34" charset="0"/>
              </a:defRPr>
            </a:lvl1pPr>
          </a:lstStyle>
          <a:p>
            <a:fld id="{4107A0A6-9E92-AD4F-BCA5-F497F11A72C7}"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1905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HelveticaNeueLT Std" panose="020B0604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HelveticaNeueLT Std"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HelveticaNeueLT Std"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HelveticaNeueLT Std"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HelveticaNeueLT Std" panose="020B0604020202020204" pitchFamily="34" charset="0"/>
              </a:defRPr>
            </a:lvl1pPr>
          </a:lstStyle>
          <a:p>
            <a:fld id="{81A97EA2-E7AE-F84D-BFF6-8063478EE14B}" type="datetimeFigureOut">
              <a:rPr lang="en-US" smtClean="0"/>
              <a:pPr/>
              <a:t>3/16/2021</a:t>
            </a:fld>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HelveticaNeueLT Std"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HelveticaNeueLT Std" panose="020B0604020202020204" pitchFamily="34" charset="0"/>
              </a:defRPr>
            </a:lvl1pPr>
          </a:lstStyle>
          <a:p>
            <a:fld id="{DF8A797E-2104-A542-91CF-49E94E48657D}"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40645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HelveticaNeueLT Std" panose="020B0604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HelveticaNeueLT Std"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HelveticaNeueLT Std"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HelveticaNeueLT Std"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HelveticaNeueLT Std" panose="020B0604020202020204" pitchFamily="34" charset="0"/>
              </a:defRPr>
            </a:lvl1pPr>
          </a:lstStyle>
          <a:p>
            <a:fld id="{00F09EAD-C038-024B-B91F-CE14DFDAF5B0}" type="datetimeFigureOut">
              <a:rPr lang="en-US" smtClean="0"/>
              <a:pPr/>
              <a:t>3/16/2021</a:t>
            </a:fld>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HelveticaNeueLT Std"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HelveticaNeueLT Std" panose="020B0604020202020204" pitchFamily="34" charset="0"/>
              </a:defRPr>
            </a:lvl1pPr>
          </a:lstStyle>
          <a:p>
            <a:fld id="{80EB971A-5BB7-1D4F-9483-50C6F0DEAEDC}"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2110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HelveticaNeueLT Std" panose="020B0604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HelveticaNeueLT Std"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HelveticaNeueLT Std"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HelveticaNeueLT Std"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HelveticaNeueLT Std" panose="020B0604020202020204" pitchFamily="34" charset="0"/>
              </a:defRPr>
            </a:lvl1pPr>
          </a:lstStyle>
          <a:p>
            <a:fld id="{6A855CA2-2353-1947-B0FF-946C82441B87}" type="datetimeFigureOut">
              <a:rPr lang="en-US" smtClean="0"/>
              <a:pPr/>
              <a:t>3/16/2021</a:t>
            </a:fld>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HelveticaNeueLT Std"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HelveticaNeueLT Std" panose="020B0604020202020204" pitchFamily="34" charset="0"/>
              </a:defRPr>
            </a:lvl1pPr>
          </a:lstStyle>
          <a:p>
            <a:fld id="{5B2567CD-06E2-D944-A0E4-AFB056629157}"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62023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219170" rtl="0" eaLnBrk="1" latinLnBrk="0" hangingPunct="1">
        <a:lnSpc>
          <a:spcPct val="90000"/>
        </a:lnSpc>
        <a:spcBef>
          <a:spcPct val="0"/>
        </a:spcBef>
        <a:buNone/>
        <a:defRPr sz="5867" kern="1200">
          <a:solidFill>
            <a:schemeClr val="tx1"/>
          </a:solidFill>
          <a:latin typeface="HelveticaNeueLT Std" panose="020B0604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HelveticaNeueLT Std"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HelveticaNeueLT Std"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HelveticaNeueLT Std"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HelveticaNeueLT Std" panose="020B0604020202020204" pitchFamily="34" charset="0"/>
              </a:defRPr>
            </a:lvl1pPr>
          </a:lstStyle>
          <a:p>
            <a:fld id="{14B7E0E3-2968-B14E-8902-64BA2B69C965}" type="datetimeFigureOut">
              <a:rPr lang="en-US" smtClean="0"/>
              <a:pPr/>
              <a:t>3/16/2021</a:t>
            </a:fld>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HelveticaNeueLT Std"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HelveticaNeueLT Std" panose="020B0604020202020204" pitchFamily="34" charset="0"/>
              </a:defRPr>
            </a:lvl1pPr>
          </a:lstStyle>
          <a:p>
            <a:fld id="{396CC1CA-D8E9-9645-A41E-286B448A345E}"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01369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219170" rtl="0" eaLnBrk="1" latinLnBrk="0" hangingPunct="1">
        <a:lnSpc>
          <a:spcPct val="90000"/>
        </a:lnSpc>
        <a:spcBef>
          <a:spcPct val="0"/>
        </a:spcBef>
        <a:buNone/>
        <a:defRPr sz="5867" kern="1200">
          <a:solidFill>
            <a:schemeClr val="tx1"/>
          </a:solidFill>
          <a:latin typeface="HelveticaNeueLT Std" panose="020B0604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HelveticaNeueLT Std"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HelveticaNeueLT Std"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HelveticaNeueLT Std"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HelveticaNeueLT Std"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hyperlink" Target="https://financialaid.wvu.edu/cpo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166257"/>
            <a:ext cx="10972800" cy="1524000"/>
          </a:xfrm>
        </p:spPr>
        <p:txBody>
          <a:bodyPr>
            <a:noAutofit/>
          </a:bodyPr>
          <a:lstStyle/>
          <a:p>
            <a:pPr algn="ctr">
              <a:spcBef>
                <a:spcPts val="0"/>
              </a:spcBef>
            </a:pPr>
            <a:r>
              <a:rPr lang="en-US" sz="6600" b="1" dirty="0">
                <a:solidFill>
                  <a:schemeClr val="bg1"/>
                </a:solidFill>
                <a:latin typeface="HelveticaNeueLT Std Blk" panose="020B0904020202020204" pitchFamily="34" charset="0"/>
                <a:ea typeface="Arial Black" charset="0"/>
                <a:cs typeface="Arial Black" charset="0"/>
              </a:rPr>
              <a:t>Education Abroad </a:t>
            </a:r>
            <a:br>
              <a:rPr lang="en-US" sz="6600" b="1" dirty="0">
                <a:solidFill>
                  <a:schemeClr val="bg1"/>
                </a:solidFill>
                <a:latin typeface="HelveticaNeueLT Std Blk" panose="020B0904020202020204" pitchFamily="34" charset="0"/>
                <a:ea typeface="Arial Black" charset="0"/>
                <a:cs typeface="Arial Black" charset="0"/>
              </a:rPr>
            </a:br>
            <a:r>
              <a:rPr lang="en-US" sz="6600" b="1" dirty="0">
                <a:solidFill>
                  <a:schemeClr val="bg1"/>
                </a:solidFill>
                <a:latin typeface="HelveticaNeueLT Std Blk" panose="020B0904020202020204" pitchFamily="34" charset="0"/>
                <a:ea typeface="Arial Black" charset="0"/>
                <a:cs typeface="Arial Black" charset="0"/>
              </a:rPr>
              <a:t>and Financial Aid</a:t>
            </a:r>
          </a:p>
        </p:txBody>
      </p:sp>
      <p:pic>
        <p:nvPicPr>
          <p:cNvPr id="4" name="Audio 3">
            <a:hlinkClick r:id="" action="ppaction://media"/>
            <a:extLst>
              <a:ext uri="{FF2B5EF4-FFF2-40B4-BE49-F238E27FC236}">
                <a16:creationId xmlns:a16="http://schemas.microsoft.com/office/drawing/2014/main" id="{9573F822-213D-4A68-A61A-216AB8FF3D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6"/>
    </mc:Choice>
    <mc:Fallback xmlns="">
      <p:transition spd="slow" advTm="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a:xfrm>
            <a:off x="838200" y="306809"/>
            <a:ext cx="10515600" cy="1325033"/>
          </a:xfrm>
        </p:spPr>
        <p:txBody>
          <a:bodyPr>
            <a:normAutofit/>
          </a:bodyPr>
          <a:lstStyle/>
          <a:p>
            <a:r>
              <a:rPr lang="en-US" sz="4800" dirty="0">
                <a:solidFill>
                  <a:srgbClr val="002060"/>
                </a:solidFill>
                <a:latin typeface="HelveticaNeueLT Std Blk" panose="020B0904020202020204" pitchFamily="34" charset="0"/>
                <a:ea typeface="Arial" charset="0"/>
                <a:cs typeface="Arial" charset="0"/>
              </a:rPr>
              <a:t>Federal Direct Loan Annual Limits</a:t>
            </a:r>
            <a:endParaRPr lang="en-US" sz="4800"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323844"/>
            <a:ext cx="10515600" cy="4210311"/>
          </a:xfrm>
        </p:spPr>
        <p:txBody>
          <a:bodyPr>
            <a:noAutofit/>
          </a:bodyPr>
          <a:lstStyle/>
          <a:p>
            <a:pPr>
              <a:lnSpc>
                <a:spcPct val="100000"/>
              </a:lnSpc>
              <a:spcBef>
                <a:spcPts val="0"/>
              </a:spcBef>
              <a:buClr>
                <a:srgbClr val="FFC000"/>
              </a:buClr>
              <a:buFont typeface="HelveticaNeueLT Std Blk Ext" panose="020B0A07040502030204" pitchFamily="34" charset="0"/>
              <a:buChar char="∕"/>
            </a:pPr>
            <a:r>
              <a:rPr lang="en-US" sz="2400" dirty="0"/>
              <a:t>Dependent</a:t>
            </a:r>
          </a:p>
          <a:p>
            <a:pPr lvl="1">
              <a:lnSpc>
                <a:spcPct val="100000"/>
              </a:lnSpc>
              <a:spcBef>
                <a:spcPts val="0"/>
              </a:spcBef>
              <a:buClr>
                <a:schemeClr val="accent1">
                  <a:lumMod val="75000"/>
                </a:schemeClr>
              </a:buClr>
              <a:buFont typeface="Arial" panose="020B0604020202020204" pitchFamily="34" charset="0"/>
              <a:buChar char="•"/>
            </a:pPr>
            <a:r>
              <a:rPr lang="en-US" sz="2400" dirty="0"/>
              <a:t>Freshman: $5,500</a:t>
            </a:r>
          </a:p>
          <a:p>
            <a:pPr lvl="1">
              <a:lnSpc>
                <a:spcPct val="100000"/>
              </a:lnSpc>
              <a:spcBef>
                <a:spcPts val="0"/>
              </a:spcBef>
              <a:buClr>
                <a:schemeClr val="accent1">
                  <a:lumMod val="75000"/>
                </a:schemeClr>
              </a:buClr>
              <a:buFont typeface="Arial" panose="020B0604020202020204" pitchFamily="34" charset="0"/>
              <a:buChar char="•"/>
            </a:pPr>
            <a:r>
              <a:rPr lang="en-US" sz="2400" dirty="0"/>
              <a:t>Sophomore: $6,500</a:t>
            </a:r>
          </a:p>
          <a:p>
            <a:pPr lvl="1">
              <a:lnSpc>
                <a:spcPct val="100000"/>
              </a:lnSpc>
              <a:spcBef>
                <a:spcPts val="0"/>
              </a:spcBef>
              <a:buClr>
                <a:schemeClr val="accent1">
                  <a:lumMod val="75000"/>
                </a:schemeClr>
              </a:buClr>
              <a:buFont typeface="Arial" panose="020B0604020202020204" pitchFamily="34" charset="0"/>
              <a:buChar char="•"/>
            </a:pPr>
            <a:r>
              <a:rPr lang="en-US" sz="2400" dirty="0"/>
              <a:t>Junior/Senior: $7,500</a:t>
            </a:r>
          </a:p>
          <a:p>
            <a:pPr>
              <a:lnSpc>
                <a:spcPct val="100000"/>
              </a:lnSpc>
              <a:spcBef>
                <a:spcPts val="0"/>
              </a:spcBef>
              <a:buClr>
                <a:srgbClr val="FFC000"/>
              </a:buClr>
              <a:buFont typeface="HelveticaNeueLT Std Blk Ext" panose="020B0A07040502030204" pitchFamily="34" charset="0"/>
              <a:buChar char="∕"/>
            </a:pPr>
            <a:endParaRPr lang="en-US" sz="2400" dirty="0"/>
          </a:p>
          <a:p>
            <a:pPr>
              <a:spcBef>
                <a:spcPts val="0"/>
              </a:spcBef>
              <a:buClr>
                <a:srgbClr val="FFC000"/>
              </a:buClr>
              <a:buFont typeface="HelveticaNeueLT Std Blk Ext" panose="020B0A07040502030204" pitchFamily="34" charset="0"/>
              <a:buChar char="∕"/>
            </a:pPr>
            <a:r>
              <a:rPr lang="en-US" sz="2400" dirty="0"/>
              <a:t>Independent</a:t>
            </a:r>
          </a:p>
          <a:p>
            <a:pPr lvl="1">
              <a:spcBef>
                <a:spcPts val="0"/>
              </a:spcBef>
              <a:buClr>
                <a:schemeClr val="accent1">
                  <a:lumMod val="75000"/>
                </a:schemeClr>
              </a:buClr>
              <a:buFont typeface="Arial" panose="020B0604020202020204" pitchFamily="34" charset="0"/>
              <a:buChar char="•"/>
            </a:pPr>
            <a:r>
              <a:rPr lang="en-US" sz="2400" dirty="0"/>
              <a:t>Freshman: </a:t>
            </a:r>
            <a:r>
              <a:rPr lang="en-US" sz="2400"/>
              <a:t>$9,500</a:t>
            </a:r>
            <a:endParaRPr lang="en-US" sz="2400" dirty="0"/>
          </a:p>
          <a:p>
            <a:pPr lvl="1">
              <a:spcBef>
                <a:spcPts val="0"/>
              </a:spcBef>
              <a:buClr>
                <a:schemeClr val="accent1">
                  <a:lumMod val="75000"/>
                </a:schemeClr>
              </a:buClr>
              <a:buFont typeface="Arial" panose="020B0604020202020204" pitchFamily="34" charset="0"/>
              <a:buChar char="•"/>
            </a:pPr>
            <a:r>
              <a:rPr lang="en-US" sz="2400" dirty="0"/>
              <a:t>Sophomore: $10,500</a:t>
            </a:r>
          </a:p>
          <a:p>
            <a:pPr lvl="1">
              <a:spcBef>
                <a:spcPts val="0"/>
              </a:spcBef>
              <a:buClr>
                <a:schemeClr val="accent1">
                  <a:lumMod val="75000"/>
                </a:schemeClr>
              </a:buClr>
              <a:buFont typeface="Arial" panose="020B0604020202020204" pitchFamily="34" charset="0"/>
              <a:buChar char="•"/>
            </a:pPr>
            <a:r>
              <a:rPr lang="en-US" sz="2400" dirty="0"/>
              <a:t>Junior/Senior: $12,500</a:t>
            </a:r>
          </a:p>
          <a:p>
            <a:pPr>
              <a:lnSpc>
                <a:spcPct val="100000"/>
              </a:lnSpc>
              <a:spcBef>
                <a:spcPts val="0"/>
              </a:spcBef>
              <a:buClr>
                <a:srgbClr val="FFC000"/>
              </a:buClr>
              <a:buFont typeface="HelveticaNeueLT Std Blk Ext" panose="020B0A07040502030204" pitchFamily="34" charset="0"/>
              <a:buChar char="∕"/>
            </a:pPr>
            <a:endParaRPr lang="en-US" sz="2400" dirty="0"/>
          </a:p>
          <a:p>
            <a:pPr>
              <a:lnSpc>
                <a:spcPct val="100000"/>
              </a:lnSpc>
              <a:spcBef>
                <a:spcPts val="0"/>
              </a:spcBef>
              <a:buClr>
                <a:srgbClr val="FFC000"/>
              </a:buClr>
              <a:buFont typeface="HelveticaNeueLT Std Blk Ext" panose="020B0A07040502030204" pitchFamily="34" charset="0"/>
              <a:buChar char="∕"/>
            </a:pPr>
            <a:r>
              <a:rPr lang="en-US" sz="2400" dirty="0"/>
              <a:t>Graduate/Professional: $20,500</a:t>
            </a:r>
          </a:p>
        </p:txBody>
      </p:sp>
      <p:pic>
        <p:nvPicPr>
          <p:cNvPr id="4" name="Audio 3">
            <a:hlinkClick r:id="" action="ppaction://media"/>
            <a:extLst>
              <a:ext uri="{FF2B5EF4-FFF2-40B4-BE49-F238E27FC236}">
                <a16:creationId xmlns:a16="http://schemas.microsoft.com/office/drawing/2014/main" id="{26A9DB19-BAB5-4062-8837-7987107C7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0863029"/>
      </p:ext>
    </p:extLst>
  </p:cSld>
  <p:clrMapOvr>
    <a:masterClrMapping/>
  </p:clrMapOvr>
  <mc:AlternateContent xmlns:mc="http://schemas.openxmlformats.org/markup-compatibility/2006" xmlns:p14="http://schemas.microsoft.com/office/powerpoint/2010/main">
    <mc:Choice Requires="p14">
      <p:transition spd="slow" p14:dur="2000" advTm="39315"/>
    </mc:Choice>
    <mc:Fallback xmlns="">
      <p:transition spd="slow" advTm="3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noAutofit/>
          </a:bodyPr>
          <a:lstStyle/>
          <a:p>
            <a:r>
              <a:rPr lang="en-US" sz="5600" dirty="0">
                <a:solidFill>
                  <a:srgbClr val="002060"/>
                </a:solidFill>
                <a:latin typeface="HelveticaNeueLT Std Blk" panose="020B0904020202020204" pitchFamily="34" charset="0"/>
                <a:ea typeface="Arial" charset="0"/>
                <a:cs typeface="Arial" charset="0"/>
              </a:rPr>
              <a:t>Maintain Your Financial Aid</a:t>
            </a:r>
            <a:endParaRPr lang="en-US" sz="5600"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315332"/>
          </a:xfrm>
        </p:spPr>
        <p:txBody>
          <a:bodyPr>
            <a:normAutofit/>
          </a:bodyPr>
          <a:lstStyle/>
          <a:p>
            <a:pPr>
              <a:lnSpc>
                <a:spcPct val="120000"/>
              </a:lnSpc>
              <a:buClr>
                <a:srgbClr val="FFC000"/>
              </a:buClr>
              <a:buFont typeface="HelveticaNeueLT Std Blk Ext" panose="020B0A07040502030204" pitchFamily="34" charset="0"/>
              <a:buChar char="∕"/>
            </a:pPr>
            <a:r>
              <a:rPr lang="en-US" sz="2400" dirty="0"/>
              <a:t>Begin attendance in all courses</a:t>
            </a:r>
          </a:p>
          <a:p>
            <a:pPr>
              <a:lnSpc>
                <a:spcPct val="120000"/>
              </a:lnSpc>
              <a:buClr>
                <a:srgbClr val="FFC000"/>
              </a:buClr>
              <a:buFont typeface="HelveticaNeueLT Std Blk Ext" panose="020B0A07040502030204" pitchFamily="34" charset="0"/>
              <a:buChar char="∕"/>
            </a:pPr>
            <a:r>
              <a:rPr lang="en-US" sz="2400" dirty="0"/>
              <a:t>Meet satisfactory academic progress standards</a:t>
            </a:r>
          </a:p>
          <a:p>
            <a:pPr>
              <a:lnSpc>
                <a:spcPct val="120000"/>
              </a:lnSpc>
              <a:buClr>
                <a:srgbClr val="FFC000"/>
              </a:buClr>
              <a:buFont typeface="HelveticaNeueLT Std Blk Ext" panose="020B0A07040502030204" pitchFamily="34" charset="0"/>
              <a:buChar char="∕"/>
            </a:pPr>
            <a:r>
              <a:rPr lang="en-US" sz="2400" dirty="0"/>
              <a:t>Meet GPA and earned hours renewal requirements for your grants and scholarships</a:t>
            </a:r>
          </a:p>
          <a:p>
            <a:pPr>
              <a:lnSpc>
                <a:spcPct val="120000"/>
              </a:lnSpc>
              <a:buClr>
                <a:srgbClr val="FFC000"/>
              </a:buClr>
              <a:buFont typeface="HelveticaNeueLT Std Blk Ext" panose="020B0A07040502030204" pitchFamily="34" charset="0"/>
              <a:buChar char="∕"/>
            </a:pPr>
            <a:r>
              <a:rPr lang="en-US" sz="2400" dirty="0"/>
              <a:t>Submit transcripts within 30 days of the end of your program, and Transient Credit Forms as soon as possible</a:t>
            </a:r>
          </a:p>
        </p:txBody>
      </p:sp>
      <p:pic>
        <p:nvPicPr>
          <p:cNvPr id="6" name="Audio 5">
            <a:hlinkClick r:id="" action="ppaction://media"/>
            <a:extLst>
              <a:ext uri="{FF2B5EF4-FFF2-40B4-BE49-F238E27FC236}">
                <a16:creationId xmlns:a16="http://schemas.microsoft.com/office/drawing/2014/main" id="{4C791109-B29E-4A4A-897C-B475D2750F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2699898"/>
      </p:ext>
    </p:extLst>
  </p:cSld>
  <p:clrMapOvr>
    <a:masterClrMapping/>
  </p:clrMapOvr>
  <mc:AlternateContent xmlns:mc="http://schemas.openxmlformats.org/markup-compatibility/2006" xmlns:p14="http://schemas.microsoft.com/office/powerpoint/2010/main">
    <mc:Choice Requires="p14">
      <p:transition spd="slow" p14:dur="2000" advTm="38427"/>
    </mc:Choice>
    <mc:Fallback xmlns="">
      <p:transition spd="slow" advTm="3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noAutofit/>
          </a:bodyPr>
          <a:lstStyle/>
          <a:p>
            <a:r>
              <a:rPr lang="en-US" sz="4800" dirty="0">
                <a:solidFill>
                  <a:srgbClr val="002060"/>
                </a:solidFill>
                <a:latin typeface="HelveticaNeueLT Std Blk" panose="020B0904020202020204" pitchFamily="34" charset="0"/>
                <a:cs typeface="Arial" charset="0"/>
              </a:rPr>
              <a:t>Transcripts &amp; Transient Credits</a:t>
            </a:r>
            <a:endParaRPr lang="en-US" sz="4800"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671590"/>
          </a:xfrm>
        </p:spPr>
        <p:txBody>
          <a:bodyPr>
            <a:normAutofit/>
          </a:bodyPr>
          <a:lstStyle/>
          <a:p>
            <a:pPr defTabSz="609585">
              <a:buClr>
                <a:srgbClr val="FFC000"/>
              </a:buClr>
              <a:buFont typeface="HelveticaNeueLT Std Blk Ext" panose="020B0A07040502030204" pitchFamily="34" charset="0"/>
              <a:buChar char="∕"/>
            </a:pPr>
            <a:r>
              <a:rPr lang="en-US" sz="2000" dirty="0">
                <a:ea typeface="Arial" charset="0"/>
                <a:cs typeface="Arial" charset="0"/>
              </a:rPr>
              <a:t>Transcripts are needed to ensure that students met financial aid requirements during their Education Abroad program</a:t>
            </a:r>
          </a:p>
          <a:p>
            <a:pPr lvl="1" defTabSz="609585">
              <a:buClr>
                <a:schemeClr val="accent1">
                  <a:lumMod val="75000"/>
                </a:schemeClr>
              </a:buClr>
              <a:buFont typeface="Arial" panose="020B0604020202020204" pitchFamily="34" charset="0"/>
              <a:buChar char="•"/>
            </a:pPr>
            <a:r>
              <a:rPr lang="en-US" sz="1800" dirty="0">
                <a:ea typeface="Arial" charset="0"/>
                <a:cs typeface="Arial" charset="0"/>
              </a:rPr>
              <a:t>Failure to submit transcripts can result in cancelation of financial aid and can affect eligibility for future aid</a:t>
            </a:r>
          </a:p>
          <a:p>
            <a:pPr defTabSz="609585">
              <a:buClr>
                <a:srgbClr val="FFC000"/>
              </a:buClr>
              <a:buFont typeface="HelveticaNeueLT Std Blk Ext" panose="020B0A07040502030204" pitchFamily="34" charset="0"/>
              <a:buChar char="∕"/>
            </a:pPr>
            <a:r>
              <a:rPr lang="en-US" sz="2000" dirty="0">
                <a:ea typeface="Arial" charset="0"/>
                <a:cs typeface="Arial" charset="0"/>
              </a:rPr>
              <a:t>Transient Credit Forms are needed if you wish to have your Education Abroad courses transfer back as a direct equivalent to WVU courses. This is necessary especially for those who need to maintain financial aid eligibility due to renewal requirements</a:t>
            </a:r>
          </a:p>
          <a:p>
            <a:pPr defTabSz="609585">
              <a:buClr>
                <a:srgbClr val="FFC000"/>
              </a:buClr>
              <a:buFont typeface="HelveticaNeueLT Std Blk Ext" panose="020B0A07040502030204" pitchFamily="34" charset="0"/>
              <a:buChar char="∕"/>
            </a:pPr>
            <a:r>
              <a:rPr lang="en-US" sz="2000" dirty="0">
                <a:ea typeface="Arial" charset="0"/>
                <a:cs typeface="Arial" charset="0"/>
              </a:rPr>
              <a:t>Because grading and credit scales vary across countries, it is important to ensure you will maintain your eligibility for financial aid with the number of credits you have registered for with your host institution</a:t>
            </a:r>
          </a:p>
        </p:txBody>
      </p:sp>
      <p:pic>
        <p:nvPicPr>
          <p:cNvPr id="8" name="Audio 7">
            <a:hlinkClick r:id="" action="ppaction://media"/>
            <a:extLst>
              <a:ext uri="{FF2B5EF4-FFF2-40B4-BE49-F238E27FC236}">
                <a16:creationId xmlns:a16="http://schemas.microsoft.com/office/drawing/2014/main" id="{9B76D488-2CE4-41F4-BF67-553EE640DD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0017088"/>
      </p:ext>
    </p:extLst>
  </p:cSld>
  <p:clrMapOvr>
    <a:masterClrMapping/>
  </p:clrMapOvr>
  <mc:AlternateContent xmlns:mc="http://schemas.openxmlformats.org/markup-compatibility/2006" xmlns:p14="http://schemas.microsoft.com/office/powerpoint/2010/main">
    <mc:Choice Requires="p14">
      <p:transition spd="slow" p14:dur="2000" advTm="50036"/>
    </mc:Choice>
    <mc:Fallback xmlns="">
      <p:transition spd="slow" advTm="5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8A36-FA1E-478A-9301-475389977A2C}"/>
              </a:ext>
            </a:extLst>
          </p:cNvPr>
          <p:cNvSpPr>
            <a:spLocks noGrp="1"/>
          </p:cNvSpPr>
          <p:nvPr>
            <p:ph type="title"/>
          </p:nvPr>
        </p:nvSpPr>
        <p:spPr/>
        <p:txBody>
          <a:bodyPr>
            <a:noAutofit/>
          </a:bodyPr>
          <a:lstStyle/>
          <a:p>
            <a:pPr algn="ctr"/>
            <a:r>
              <a:rPr lang="en-US" sz="4800" dirty="0"/>
              <a:t>Degree Pursuant</a:t>
            </a:r>
            <a:br>
              <a:rPr lang="en-US" sz="4800" dirty="0"/>
            </a:br>
            <a:r>
              <a:rPr lang="en-US" sz="4800" dirty="0"/>
              <a:t>(Course Program of Study)</a:t>
            </a:r>
          </a:p>
        </p:txBody>
      </p:sp>
      <p:sp>
        <p:nvSpPr>
          <p:cNvPr id="3" name="Content Placeholder 2">
            <a:extLst>
              <a:ext uri="{FF2B5EF4-FFF2-40B4-BE49-F238E27FC236}">
                <a16:creationId xmlns:a16="http://schemas.microsoft.com/office/drawing/2014/main" id="{F98BBFC1-432E-4827-8BEC-99D6BD3CBD6E}"/>
              </a:ext>
            </a:extLst>
          </p:cNvPr>
          <p:cNvSpPr>
            <a:spLocks noGrp="1"/>
          </p:cNvSpPr>
          <p:nvPr>
            <p:ph idx="1"/>
          </p:nvPr>
        </p:nvSpPr>
        <p:spPr/>
        <p:txBody>
          <a:bodyPr/>
          <a:lstStyle/>
          <a:p>
            <a:pPr defTabSz="609585">
              <a:buClr>
                <a:srgbClr val="FFC000"/>
              </a:buClr>
              <a:buFont typeface="HelveticaNeueLT Std Blk Ext" panose="020B0A07040502030204" pitchFamily="34" charset="0"/>
              <a:buChar char="∕"/>
            </a:pPr>
            <a:r>
              <a:rPr lang="en-US" sz="2000" dirty="0">
                <a:ea typeface="Arial" charset="0"/>
                <a:cs typeface="Arial" charset="0"/>
              </a:rPr>
              <a:t>Courses taken must be degree pursuant to qualify for federal and state financial aid.</a:t>
            </a:r>
          </a:p>
          <a:p>
            <a:pPr lvl="1" defTabSz="609585">
              <a:buClr>
                <a:srgbClr val="FFC000"/>
              </a:buClr>
              <a:buFont typeface="HelveticaNeueLT Std Blk Ext" panose="020B0A07040502030204" pitchFamily="34" charset="0"/>
              <a:buChar char="∕"/>
            </a:pPr>
            <a:r>
              <a:rPr lang="en-US" sz="1800" dirty="0">
                <a:ea typeface="Arial" charset="0"/>
                <a:cs typeface="Arial" charset="0"/>
              </a:rPr>
              <a:t>Degree pursuant means the course satisfies requirements of your degree program</a:t>
            </a:r>
          </a:p>
          <a:p>
            <a:pPr lvl="1" defTabSz="609585">
              <a:buClr>
                <a:srgbClr val="FFC000"/>
              </a:buClr>
              <a:buFont typeface="HelveticaNeueLT Std Blk Ext" panose="020B0A07040502030204" pitchFamily="34" charset="0"/>
              <a:buChar char="∕"/>
            </a:pPr>
            <a:r>
              <a:rPr lang="en-US" sz="1800" dirty="0">
                <a:ea typeface="Arial" charset="0"/>
                <a:cs typeface="Arial" charset="0"/>
              </a:rPr>
              <a:t>Taking courses that are not degree pursuant can result in reduction or cancelation of financial aid and can affect eligibility for future aid</a:t>
            </a:r>
          </a:p>
          <a:p>
            <a:pPr marL="609585" lvl="1" indent="0" defTabSz="609585">
              <a:buClr>
                <a:srgbClr val="FFC000"/>
              </a:buClr>
              <a:buNone/>
            </a:pPr>
            <a:endParaRPr lang="en-US" sz="1800" dirty="0">
              <a:ea typeface="Arial" charset="0"/>
              <a:cs typeface="Arial" charset="0"/>
            </a:endParaRPr>
          </a:p>
          <a:p>
            <a:pPr defTabSz="609585">
              <a:buClr>
                <a:srgbClr val="FFC000"/>
              </a:buClr>
              <a:buFont typeface="HelveticaNeueLT Std Blk Ext" panose="020B0A07040502030204" pitchFamily="34" charset="0"/>
              <a:buChar char="∕"/>
            </a:pPr>
            <a:r>
              <a:rPr lang="en-US" sz="2000" dirty="0">
                <a:ea typeface="Arial" charset="0"/>
                <a:cs typeface="Arial" charset="0"/>
              </a:rPr>
              <a:t>Since registration often occurs after financial aid is disbursed, it is important to evaluate course offerings of potential programs to ensure the availability of degree pursuant courses. </a:t>
            </a:r>
          </a:p>
          <a:p>
            <a:pPr lvl="1" defTabSz="609585">
              <a:buClr>
                <a:srgbClr val="FFC000"/>
              </a:buClr>
              <a:buFont typeface="HelveticaNeueLT Std Blk Ext" panose="020B0A07040502030204" pitchFamily="34" charset="0"/>
              <a:buChar char="∕"/>
            </a:pPr>
            <a:r>
              <a:rPr lang="en-US" sz="1800" dirty="0">
                <a:ea typeface="Arial" charset="0"/>
                <a:cs typeface="Arial" charset="0"/>
              </a:rPr>
              <a:t>Develop multiple plans in the event certain courses are unavailable. </a:t>
            </a:r>
          </a:p>
          <a:p>
            <a:pPr marL="609585" lvl="1" indent="0" defTabSz="609585">
              <a:buClr>
                <a:srgbClr val="FFC000"/>
              </a:buClr>
              <a:buNone/>
            </a:pPr>
            <a:endParaRPr lang="en-US" sz="1800" dirty="0">
              <a:ea typeface="Arial" charset="0"/>
              <a:cs typeface="Arial" charset="0"/>
            </a:endParaRPr>
          </a:p>
          <a:p>
            <a:pPr defTabSz="609585">
              <a:buClr>
                <a:srgbClr val="FFC000"/>
              </a:buClr>
              <a:buFont typeface="HelveticaNeueLT Std Blk Ext" panose="020B0A07040502030204" pitchFamily="34" charset="0"/>
              <a:buChar char="∕"/>
            </a:pPr>
            <a:r>
              <a:rPr lang="en-US" sz="2000" dirty="0">
                <a:latin typeface="HelveticaNeueLT Std" panose="020B0604020202020204"/>
              </a:rPr>
              <a:t>For more information on degree pursuant courses, visit </a:t>
            </a:r>
            <a:r>
              <a:rPr lang="en-US" sz="2000" b="0" i="0" dirty="0">
                <a:effectLst/>
                <a:latin typeface="HelveticaNeueLT Std" panose="020B0604020202020204"/>
                <a:hlinkClick r:id="rId4"/>
              </a:rPr>
              <a:t>https://financialaid.wvu.edu/cpos</a:t>
            </a:r>
            <a:endParaRPr lang="en-US" sz="2000" dirty="0"/>
          </a:p>
          <a:p>
            <a:endParaRPr lang="en-US" dirty="0"/>
          </a:p>
        </p:txBody>
      </p:sp>
      <p:pic>
        <p:nvPicPr>
          <p:cNvPr id="7" name="Audio 6">
            <a:hlinkClick r:id="" action="ppaction://media"/>
            <a:extLst>
              <a:ext uri="{FF2B5EF4-FFF2-40B4-BE49-F238E27FC236}">
                <a16:creationId xmlns:a16="http://schemas.microsoft.com/office/drawing/2014/main" id="{D28C8B96-33BE-4A4E-9E52-9EF3F3FB1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148423"/>
      </p:ext>
    </p:extLst>
  </p:cSld>
  <p:clrMapOvr>
    <a:masterClrMapping/>
  </p:clrMapOvr>
  <mc:AlternateContent xmlns:mc="http://schemas.openxmlformats.org/markup-compatibility/2006">
    <mc:Choice xmlns:p14="http://schemas.microsoft.com/office/powerpoint/2010/main" Requires="p14">
      <p:transition spd="slow" p14:dur="2000" advTm="53927"/>
    </mc:Choice>
    <mc:Fallback>
      <p:transition spd="slow" advTm="5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87EE-3A90-40FD-9874-7A2579CDFA2D}"/>
              </a:ext>
            </a:extLst>
          </p:cNvPr>
          <p:cNvSpPr>
            <a:spLocks noGrp="1"/>
          </p:cNvSpPr>
          <p:nvPr>
            <p:ph type="title"/>
          </p:nvPr>
        </p:nvSpPr>
        <p:spPr>
          <a:xfrm>
            <a:off x="838200" y="954015"/>
            <a:ext cx="10515600" cy="1325033"/>
          </a:xfrm>
        </p:spPr>
        <p:txBody>
          <a:bodyPr/>
          <a:lstStyle/>
          <a:p>
            <a:pPr algn="ctr"/>
            <a:r>
              <a:rPr lang="en-US" dirty="0">
                <a:solidFill>
                  <a:srgbClr val="FFC000"/>
                </a:solidFill>
              </a:rPr>
              <a:t>Questions?</a:t>
            </a:r>
          </a:p>
        </p:txBody>
      </p:sp>
      <p:sp>
        <p:nvSpPr>
          <p:cNvPr id="3" name="Content Placeholder 2">
            <a:extLst>
              <a:ext uri="{FF2B5EF4-FFF2-40B4-BE49-F238E27FC236}">
                <a16:creationId xmlns:a16="http://schemas.microsoft.com/office/drawing/2014/main" id="{D772FD07-A041-4DC7-B767-F9E4799F484B}"/>
              </a:ext>
            </a:extLst>
          </p:cNvPr>
          <p:cNvSpPr>
            <a:spLocks noGrp="1"/>
          </p:cNvSpPr>
          <p:nvPr>
            <p:ph idx="1"/>
          </p:nvPr>
        </p:nvSpPr>
        <p:spPr>
          <a:xfrm>
            <a:off x="3767446" y="2279048"/>
            <a:ext cx="4657107" cy="3670490"/>
          </a:xfrm>
        </p:spPr>
        <p:txBody>
          <a:bodyPr numCol="1">
            <a:normAutofit/>
          </a:bodyPr>
          <a:lstStyle/>
          <a:p>
            <a:pPr marL="0" indent="0" algn="ctr">
              <a:buNone/>
            </a:pPr>
            <a:r>
              <a:rPr lang="en-US" sz="2000" b="1" dirty="0">
                <a:solidFill>
                  <a:schemeClr val="bg1"/>
                </a:solidFill>
              </a:rPr>
              <a:t>Call Us:  </a:t>
            </a:r>
          </a:p>
          <a:p>
            <a:pPr marL="0" indent="0" algn="ctr">
              <a:buNone/>
            </a:pPr>
            <a:r>
              <a:rPr lang="en-US" sz="2000" dirty="0">
                <a:solidFill>
                  <a:schemeClr val="bg1"/>
                </a:solidFill>
              </a:rPr>
              <a:t>304-293-1988 (1WVU)</a:t>
            </a:r>
            <a:br>
              <a:rPr lang="en-US" sz="2000" dirty="0">
                <a:solidFill>
                  <a:schemeClr val="bg1"/>
                </a:solidFill>
              </a:rPr>
            </a:br>
            <a:r>
              <a:rPr lang="en-US" sz="2000" dirty="0">
                <a:solidFill>
                  <a:schemeClr val="bg1"/>
                </a:solidFill>
              </a:rPr>
              <a:t>Monday - Friday</a:t>
            </a:r>
            <a:br>
              <a:rPr lang="en-US" sz="2000" dirty="0">
                <a:solidFill>
                  <a:schemeClr val="bg1"/>
                </a:solidFill>
              </a:rPr>
            </a:br>
            <a:r>
              <a:rPr lang="en-US" sz="2000" dirty="0">
                <a:solidFill>
                  <a:schemeClr val="bg1"/>
                </a:solidFill>
              </a:rPr>
              <a:t>8:15 a.m. - 4:45 p.m.</a:t>
            </a:r>
          </a:p>
          <a:p>
            <a:pPr marL="0" indent="0" algn="ctr">
              <a:buNone/>
            </a:pPr>
            <a:endParaRPr lang="en-US" sz="2000" dirty="0">
              <a:solidFill>
                <a:schemeClr val="bg1"/>
              </a:solidFill>
            </a:endParaRPr>
          </a:p>
          <a:p>
            <a:pPr marL="0" indent="0" algn="ctr">
              <a:buNone/>
            </a:pPr>
            <a:r>
              <a:rPr lang="en-US" sz="2000" b="1" dirty="0">
                <a:solidFill>
                  <a:schemeClr val="bg1"/>
                </a:solidFill>
              </a:rPr>
              <a:t>Connect Online:</a:t>
            </a:r>
          </a:p>
          <a:p>
            <a:pPr marL="0" indent="0" algn="ctr">
              <a:lnSpc>
                <a:spcPct val="100000"/>
              </a:lnSpc>
              <a:buNone/>
            </a:pPr>
            <a:r>
              <a:rPr lang="en-US" sz="2000" b="1" i="1" dirty="0">
                <a:solidFill>
                  <a:schemeClr val="bg1"/>
                </a:solidFill>
              </a:rPr>
              <a:t>mountaineerhub.wvu.edu</a:t>
            </a:r>
          </a:p>
          <a:p>
            <a:pPr marL="0" indent="0" algn="ctr">
              <a:lnSpc>
                <a:spcPct val="100000"/>
              </a:lnSpc>
              <a:spcBef>
                <a:spcPts val="0"/>
              </a:spcBef>
              <a:buNone/>
            </a:pPr>
            <a:r>
              <a:rPr lang="en-US" sz="2000" dirty="0">
                <a:solidFill>
                  <a:schemeClr val="bg1"/>
                </a:solidFill>
              </a:rPr>
              <a:t>Click “Submit Online Request/Ticket”</a:t>
            </a: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lnSpc>
                <a:spcPct val="100000"/>
              </a:lnSpc>
              <a:buNone/>
            </a:pPr>
            <a:endParaRPr lang="en-US" sz="2000" dirty="0"/>
          </a:p>
        </p:txBody>
      </p:sp>
      <p:pic>
        <p:nvPicPr>
          <p:cNvPr id="4" name="Audio 3">
            <a:hlinkClick r:id="" action="ppaction://media"/>
            <a:extLst>
              <a:ext uri="{FF2B5EF4-FFF2-40B4-BE49-F238E27FC236}">
                <a16:creationId xmlns:a16="http://schemas.microsoft.com/office/drawing/2014/main" id="{FBCA35DF-EE15-4A3C-B75F-1C80FDA8A7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4869244"/>
      </p:ext>
    </p:extLst>
  </p:cSld>
  <p:clrMapOvr>
    <a:masterClrMapping/>
  </p:clrMapOvr>
  <mc:AlternateContent xmlns:mc="http://schemas.openxmlformats.org/markup-compatibility/2006" xmlns:p14="http://schemas.microsoft.com/office/powerpoint/2010/main">
    <mc:Choice Requires="p14">
      <p:transition spd="slow" p14:dur="2000" advTm="20868"/>
    </mc:Choice>
    <mc:Fallback xmlns="">
      <p:transition spd="slow" advTm="2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87EE-3A90-40FD-9874-7A2579CDFA2D}"/>
              </a:ext>
            </a:extLst>
          </p:cNvPr>
          <p:cNvSpPr>
            <a:spLocks noGrp="1"/>
          </p:cNvSpPr>
          <p:nvPr>
            <p:ph type="title"/>
          </p:nvPr>
        </p:nvSpPr>
        <p:spPr>
          <a:xfrm>
            <a:off x="838200" y="556190"/>
            <a:ext cx="10515600" cy="1325033"/>
          </a:xfrm>
        </p:spPr>
        <p:txBody>
          <a:bodyPr/>
          <a:lstStyle/>
          <a:p>
            <a:r>
              <a:rPr lang="en-US" dirty="0">
                <a:solidFill>
                  <a:srgbClr val="FFC000"/>
                </a:solidFill>
              </a:rPr>
              <a:t>Contents:</a:t>
            </a:r>
          </a:p>
        </p:txBody>
      </p:sp>
      <p:sp>
        <p:nvSpPr>
          <p:cNvPr id="3" name="Content Placeholder 2">
            <a:extLst>
              <a:ext uri="{FF2B5EF4-FFF2-40B4-BE49-F238E27FC236}">
                <a16:creationId xmlns:a16="http://schemas.microsoft.com/office/drawing/2014/main" id="{D772FD07-A041-4DC7-B767-F9E4799F484B}"/>
              </a:ext>
            </a:extLst>
          </p:cNvPr>
          <p:cNvSpPr>
            <a:spLocks noGrp="1"/>
          </p:cNvSpPr>
          <p:nvPr>
            <p:ph idx="1"/>
          </p:nvPr>
        </p:nvSpPr>
        <p:spPr>
          <a:xfrm>
            <a:off x="838200" y="2016689"/>
            <a:ext cx="10515600" cy="4349749"/>
          </a:xfrm>
        </p:spPr>
        <p:txBody>
          <a:bodyPr>
            <a:normAutofit/>
          </a:bodyPr>
          <a:lstStyle/>
          <a:p>
            <a:pPr>
              <a:lnSpc>
                <a:spcPct val="100000"/>
              </a:lnSpc>
              <a:spcBef>
                <a:spcPts val="0"/>
              </a:spcBef>
              <a:spcAft>
                <a:spcPts val="2400"/>
              </a:spcAft>
              <a:buClr>
                <a:srgbClr val="FFC000"/>
              </a:buClr>
              <a:buFont typeface="HelveticaNeueLT Std Blk Ext" panose="020B0A07040502030204" pitchFamily="34" charset="0"/>
              <a:buChar char="∕"/>
            </a:pPr>
            <a:r>
              <a:rPr lang="en-US" sz="2400" dirty="0">
                <a:solidFill>
                  <a:srgbClr val="FFFFFF"/>
                </a:solidFill>
                <a:latin typeface="HelveticaNeueLT Std" panose="020B0604020202020204" pitchFamily="34" charset="0"/>
                <a:ea typeface="Arial" charset="0"/>
                <a:cs typeface="Arial" charset="0"/>
              </a:rPr>
              <a:t>Types of Education Abroad Programs</a:t>
            </a:r>
          </a:p>
          <a:p>
            <a:pPr>
              <a:lnSpc>
                <a:spcPct val="100000"/>
              </a:lnSpc>
              <a:spcBef>
                <a:spcPts val="0"/>
              </a:spcBef>
              <a:spcAft>
                <a:spcPts val="2400"/>
              </a:spcAft>
              <a:buClr>
                <a:srgbClr val="FFC000"/>
              </a:buClr>
              <a:buFont typeface="HelveticaNeueLT Std Blk Ext" panose="020B0A07040502030204" pitchFamily="34" charset="0"/>
              <a:buChar char="∕"/>
            </a:pPr>
            <a:r>
              <a:rPr lang="en-US" sz="2400" dirty="0">
                <a:solidFill>
                  <a:srgbClr val="FFFFFF"/>
                </a:solidFill>
                <a:latin typeface="HelveticaNeueLT Std" panose="020B0604020202020204" pitchFamily="34" charset="0"/>
                <a:ea typeface="Arial" charset="0"/>
                <a:cs typeface="Arial" charset="0"/>
              </a:rPr>
              <a:t>Financial Aid Available for Each Program</a:t>
            </a:r>
          </a:p>
          <a:p>
            <a:pPr>
              <a:lnSpc>
                <a:spcPct val="100000"/>
              </a:lnSpc>
              <a:spcBef>
                <a:spcPts val="0"/>
              </a:spcBef>
              <a:spcAft>
                <a:spcPts val="2400"/>
              </a:spcAft>
              <a:buClr>
                <a:srgbClr val="FFC000"/>
              </a:buClr>
              <a:buFont typeface="HelveticaNeueLT Std Blk Ext" panose="020B0A07040502030204" pitchFamily="34" charset="0"/>
              <a:buChar char="∕"/>
            </a:pPr>
            <a:r>
              <a:rPr lang="en-US" sz="2400" dirty="0">
                <a:solidFill>
                  <a:srgbClr val="FFFFFF"/>
                </a:solidFill>
                <a:latin typeface="HelveticaNeueLT Std" panose="020B0604020202020204" pitchFamily="34" charset="0"/>
                <a:ea typeface="Arial" charset="0"/>
                <a:cs typeface="Arial" charset="0"/>
              </a:rPr>
              <a:t>Financial Aid Overview</a:t>
            </a:r>
          </a:p>
          <a:p>
            <a:pPr>
              <a:lnSpc>
                <a:spcPct val="100000"/>
              </a:lnSpc>
              <a:spcBef>
                <a:spcPts val="0"/>
              </a:spcBef>
              <a:spcAft>
                <a:spcPts val="2400"/>
              </a:spcAft>
              <a:buClr>
                <a:srgbClr val="FFC000"/>
              </a:buClr>
              <a:buFont typeface="HelveticaNeueLT Std Blk Ext" panose="020B0A07040502030204" pitchFamily="34" charset="0"/>
              <a:buChar char="∕"/>
            </a:pPr>
            <a:r>
              <a:rPr lang="en-US" sz="2400" dirty="0">
                <a:solidFill>
                  <a:srgbClr val="FFFFFF"/>
                </a:solidFill>
                <a:latin typeface="HelveticaNeueLT Std" panose="020B0604020202020204" pitchFamily="34" charset="0"/>
                <a:ea typeface="Arial" charset="0"/>
                <a:cs typeface="Arial" charset="0"/>
              </a:rPr>
              <a:t>Transcripts and Transient Credit Forms</a:t>
            </a:r>
          </a:p>
          <a:p>
            <a:pPr>
              <a:lnSpc>
                <a:spcPct val="100000"/>
              </a:lnSpc>
              <a:buClr>
                <a:srgbClr val="FFC000"/>
              </a:buClr>
              <a:buFont typeface="HelveticaNeueLT Std Blk Ext" panose="020B0A07040502030204" pitchFamily="34" charset="0"/>
              <a:buChar char="∕"/>
            </a:pPr>
            <a:endParaRPr lang="en-US" sz="2400" dirty="0"/>
          </a:p>
        </p:txBody>
      </p:sp>
      <p:pic>
        <p:nvPicPr>
          <p:cNvPr id="4" name="Audio 3">
            <a:hlinkClick r:id="" action="ppaction://media"/>
            <a:extLst>
              <a:ext uri="{FF2B5EF4-FFF2-40B4-BE49-F238E27FC236}">
                <a16:creationId xmlns:a16="http://schemas.microsoft.com/office/drawing/2014/main" id="{7AA2CD31-8BBE-4BD1-8AA7-F32813262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8654503"/>
      </p:ext>
    </p:extLst>
  </p:cSld>
  <p:clrMapOvr>
    <a:masterClrMapping/>
  </p:clrMapOvr>
  <mc:AlternateContent xmlns:mc="http://schemas.openxmlformats.org/markup-compatibility/2006" xmlns:p14="http://schemas.microsoft.com/office/powerpoint/2010/main">
    <mc:Choice Requires="p14">
      <p:transition spd="slow" p14:dur="2000" advTm="12519"/>
    </mc:Choice>
    <mc:Fallback xmlns="">
      <p:transition spd="slow" advTm="1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lstStyle/>
          <a:p>
            <a:r>
              <a:rPr lang="en-US" sz="6000" b="1" dirty="0">
                <a:solidFill>
                  <a:srgbClr val="002855"/>
                </a:solidFill>
                <a:latin typeface="HelveticaNeueLT Std Blk" panose="020B0904020202020204" pitchFamily="34" charset="0"/>
                <a:ea typeface="Arial" charset="0"/>
                <a:cs typeface="Arial" charset="0"/>
              </a:rPr>
              <a:t>The Process:</a:t>
            </a:r>
            <a:endParaRPr lang="en-US"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315332"/>
          </a:xfrm>
        </p:spPr>
        <p:txBody>
          <a:bodyPr>
            <a:normAutofit/>
          </a:bodyPr>
          <a:lstStyle/>
          <a:p>
            <a:pPr>
              <a:lnSpc>
                <a:spcPct val="100000"/>
              </a:lnSpc>
              <a:buClr>
                <a:srgbClr val="FFC000"/>
              </a:buClr>
              <a:buFont typeface="HelveticaNeueLT Std Blk Ext" panose="020B0A07040502030204" pitchFamily="34" charset="0"/>
              <a:buChar char="∕"/>
            </a:pPr>
            <a:r>
              <a:rPr lang="en-US" sz="2600" dirty="0">
                <a:ea typeface="Arial" charset="0"/>
                <a:cs typeface="Arial" charset="0"/>
              </a:rPr>
              <a:t>WVU Education Abroad sends its program rosters to the financial aid </a:t>
            </a:r>
            <a:r>
              <a:rPr lang="en-US" sz="2600">
                <a:ea typeface="Arial" charset="0"/>
                <a:cs typeface="Arial" charset="0"/>
              </a:rPr>
              <a:t>office during the </a:t>
            </a:r>
            <a:r>
              <a:rPr lang="en-US" sz="2600" dirty="0">
                <a:ea typeface="Arial" charset="0"/>
                <a:cs typeface="Arial" charset="0"/>
              </a:rPr>
              <a:t>semester prior to when your program begins</a:t>
            </a:r>
          </a:p>
          <a:p>
            <a:pPr>
              <a:lnSpc>
                <a:spcPct val="100000"/>
              </a:lnSpc>
              <a:buClr>
                <a:srgbClr val="FFC000"/>
              </a:buClr>
              <a:buFont typeface="HelveticaNeueLT Std Blk Ext" panose="020B0A07040502030204" pitchFamily="34" charset="0"/>
              <a:buChar char="∕"/>
            </a:pPr>
            <a:r>
              <a:rPr lang="en-US" sz="2600" dirty="0">
                <a:ea typeface="Arial" charset="0"/>
                <a:cs typeface="Arial" charset="0"/>
              </a:rPr>
              <a:t>Our financial aid office processes rosters, enrollment hours, and  financial aid budgets, and assists with other issues as needed</a:t>
            </a:r>
          </a:p>
          <a:p>
            <a:pPr>
              <a:lnSpc>
                <a:spcPct val="100000"/>
              </a:lnSpc>
              <a:buClr>
                <a:srgbClr val="FFC000"/>
              </a:buClr>
              <a:buFont typeface="HelveticaNeueLT Std Blk Ext" panose="020B0A07040502030204" pitchFamily="34" charset="0"/>
              <a:buChar char="∕"/>
            </a:pPr>
            <a:endParaRPr lang="en-US" sz="2600" dirty="0">
              <a:ea typeface="Arial" charset="0"/>
              <a:cs typeface="Arial" charset="0"/>
            </a:endParaRPr>
          </a:p>
          <a:p>
            <a:pPr>
              <a:lnSpc>
                <a:spcPct val="100000"/>
              </a:lnSpc>
              <a:buClr>
                <a:srgbClr val="FFC000"/>
              </a:buClr>
              <a:buFont typeface="HelveticaNeueLT Std Blk Ext" panose="020B0A07040502030204" pitchFamily="34" charset="0"/>
              <a:buChar char="∕"/>
            </a:pPr>
            <a:endParaRPr lang="en-US" sz="2600" dirty="0"/>
          </a:p>
        </p:txBody>
      </p:sp>
      <p:pic>
        <p:nvPicPr>
          <p:cNvPr id="4" name="Audio 3">
            <a:hlinkClick r:id="" action="ppaction://media"/>
            <a:extLst>
              <a:ext uri="{FF2B5EF4-FFF2-40B4-BE49-F238E27FC236}">
                <a16:creationId xmlns:a16="http://schemas.microsoft.com/office/drawing/2014/main" id="{53BEC9F3-5F20-4B0E-93D4-E0CFFFAD8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563066"/>
      </p:ext>
    </p:extLst>
  </p:cSld>
  <p:clrMapOvr>
    <a:masterClrMapping/>
  </p:clrMapOvr>
  <mc:AlternateContent xmlns:mc="http://schemas.openxmlformats.org/markup-compatibility/2006" xmlns:p14="http://schemas.microsoft.com/office/powerpoint/2010/main">
    <mc:Choice Requires="p14">
      <p:transition spd="slow" p14:dur="2000" advTm="19745"/>
    </mc:Choice>
    <mc:Fallback xmlns="">
      <p:transition spd="slow" advTm="1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normAutofit/>
          </a:bodyPr>
          <a:lstStyle/>
          <a:p>
            <a:r>
              <a:rPr lang="en-US" sz="6000" b="1" dirty="0">
                <a:solidFill>
                  <a:srgbClr val="002855"/>
                </a:solidFill>
                <a:latin typeface="HelveticaNeueLT Std Blk" panose="020B0904020202020204" pitchFamily="34" charset="0"/>
                <a:ea typeface="Arial" charset="0"/>
                <a:cs typeface="Arial" charset="0"/>
              </a:rPr>
              <a:t>Types of Programs:</a:t>
            </a:r>
            <a:endParaRPr lang="en-US"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315332"/>
          </a:xfrm>
        </p:spPr>
        <p:txBody>
          <a:bodyPr>
            <a:normAutofit/>
          </a:bodyPr>
          <a:lstStyle/>
          <a:p>
            <a:pPr>
              <a:lnSpc>
                <a:spcPct val="100000"/>
              </a:lnSpc>
              <a:buClr>
                <a:srgbClr val="FFC000"/>
              </a:buClr>
              <a:buFont typeface="HelveticaNeueLT Std Blk Ext" panose="020B0A07040502030204" pitchFamily="34" charset="0"/>
              <a:buChar char="∕"/>
            </a:pPr>
            <a:r>
              <a:rPr lang="en-US" sz="2600" dirty="0">
                <a:ea typeface="Arial" charset="0"/>
                <a:cs typeface="Arial" charset="0"/>
              </a:rPr>
              <a:t>Exchange</a:t>
            </a:r>
          </a:p>
          <a:p>
            <a:pPr>
              <a:lnSpc>
                <a:spcPct val="100000"/>
              </a:lnSpc>
              <a:buClr>
                <a:srgbClr val="FFC000"/>
              </a:buClr>
              <a:buFont typeface="HelveticaNeueLT Std Blk Ext" panose="020B0A07040502030204" pitchFamily="34" charset="0"/>
              <a:buChar char="∕"/>
            </a:pPr>
            <a:r>
              <a:rPr lang="en-US" sz="2600" dirty="0">
                <a:ea typeface="Arial" charset="0"/>
                <a:cs typeface="Arial" charset="0"/>
              </a:rPr>
              <a:t>Direct Enroll</a:t>
            </a:r>
          </a:p>
          <a:p>
            <a:pPr>
              <a:lnSpc>
                <a:spcPct val="100000"/>
              </a:lnSpc>
              <a:buClr>
                <a:srgbClr val="FFC000"/>
              </a:buClr>
              <a:buFont typeface="HelveticaNeueLT Std Blk Ext" panose="020B0A07040502030204" pitchFamily="34" charset="0"/>
              <a:buChar char="∕"/>
            </a:pPr>
            <a:r>
              <a:rPr lang="en-US" sz="2600" dirty="0">
                <a:ea typeface="Arial" charset="0"/>
                <a:cs typeface="Arial" charset="0"/>
              </a:rPr>
              <a:t>Affiliate and Appeal for Non-WVU Programs</a:t>
            </a:r>
          </a:p>
          <a:p>
            <a:pPr>
              <a:lnSpc>
                <a:spcPct val="100000"/>
              </a:lnSpc>
              <a:buClr>
                <a:srgbClr val="FFC000"/>
              </a:buClr>
              <a:buFont typeface="HelveticaNeueLT Std Blk Ext" panose="020B0A07040502030204" pitchFamily="34" charset="0"/>
              <a:buChar char="∕"/>
            </a:pPr>
            <a:r>
              <a:rPr lang="en-US" sz="2600" dirty="0">
                <a:ea typeface="Arial" charset="0"/>
                <a:cs typeface="Arial" charset="0"/>
              </a:rPr>
              <a:t>Faculty-led Programs and International Internships</a:t>
            </a:r>
          </a:p>
        </p:txBody>
      </p:sp>
      <p:pic>
        <p:nvPicPr>
          <p:cNvPr id="4" name="Audio 3">
            <a:hlinkClick r:id="" action="ppaction://media"/>
            <a:extLst>
              <a:ext uri="{FF2B5EF4-FFF2-40B4-BE49-F238E27FC236}">
                <a16:creationId xmlns:a16="http://schemas.microsoft.com/office/drawing/2014/main" id="{CE938945-590F-4BEE-A6E2-9B9D389D5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644266"/>
      </p:ext>
    </p:extLst>
  </p:cSld>
  <p:clrMapOvr>
    <a:masterClrMapping/>
  </p:clrMapOvr>
  <mc:AlternateContent xmlns:mc="http://schemas.openxmlformats.org/markup-compatibility/2006" xmlns:p14="http://schemas.microsoft.com/office/powerpoint/2010/main">
    <mc:Choice Requires="p14">
      <p:transition spd="slow" p14:dur="2000" advTm="14695"/>
    </mc:Choice>
    <mc:Fallback xmlns="">
      <p:transition spd="slow" advTm="1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normAutofit/>
          </a:bodyPr>
          <a:lstStyle/>
          <a:p>
            <a:r>
              <a:rPr lang="en-US" sz="6000" dirty="0">
                <a:solidFill>
                  <a:srgbClr val="002855"/>
                </a:solidFill>
                <a:latin typeface="HelveticaNeueLT Std Blk" panose="020B0904020202020204" pitchFamily="34" charset="0"/>
                <a:ea typeface="Arial" charset="0"/>
                <a:cs typeface="Arial" charset="0"/>
              </a:rPr>
              <a:t>Exchange Programs</a:t>
            </a:r>
            <a:endParaRPr lang="en-US"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315332"/>
          </a:xfrm>
        </p:spPr>
        <p:txBody>
          <a:bodyPr>
            <a:normAutofit fontScale="85000" lnSpcReduction="20000"/>
          </a:bodyPr>
          <a:lstStyle/>
          <a:p>
            <a:pPr defTabSz="609585">
              <a:lnSpc>
                <a:spcPct val="120000"/>
              </a:lnSpc>
              <a:buClr>
                <a:srgbClr val="FFC000"/>
              </a:buClr>
              <a:buFont typeface="HelveticaNeueLT Std Blk Ext" panose="020B0A07040502030204" pitchFamily="34" charset="0"/>
              <a:buChar char="∕"/>
            </a:pPr>
            <a:r>
              <a:rPr lang="en-US" sz="2800" dirty="0">
                <a:solidFill>
                  <a:prstClr val="black"/>
                </a:solidFill>
              </a:rPr>
              <a:t>Eligible to use federal aid, state aid (including PROMISE), scholarships, and waivers</a:t>
            </a:r>
          </a:p>
          <a:p>
            <a:pPr defTabSz="609585">
              <a:lnSpc>
                <a:spcPct val="120000"/>
              </a:lnSpc>
              <a:buClr>
                <a:srgbClr val="FFC000"/>
              </a:buClr>
              <a:buFont typeface="HelveticaNeueLT Std Blk Ext" panose="020B0A07040502030204" pitchFamily="34" charset="0"/>
              <a:buChar char="∕"/>
            </a:pPr>
            <a:r>
              <a:rPr lang="en-US" sz="2800" dirty="0">
                <a:solidFill>
                  <a:prstClr val="black"/>
                </a:solidFill>
              </a:rPr>
              <a:t>Pay your normal WVU tuition and fees</a:t>
            </a:r>
          </a:p>
          <a:p>
            <a:pPr defTabSz="609585">
              <a:lnSpc>
                <a:spcPct val="120000"/>
              </a:lnSpc>
              <a:buClr>
                <a:srgbClr val="FFC000"/>
              </a:buClr>
              <a:buFont typeface="HelveticaNeueLT Std Blk Ext" panose="020B0A07040502030204" pitchFamily="34" charset="0"/>
              <a:buChar char="∕"/>
            </a:pPr>
            <a:r>
              <a:rPr lang="en-US" sz="2800" dirty="0">
                <a:solidFill>
                  <a:prstClr val="black"/>
                </a:solidFill>
              </a:rPr>
              <a:t>Earn transfer credits. To ensure direct equivalency to WVU courses, complete a Study Abroad Transient Credit Request Form once registered for courses</a:t>
            </a:r>
          </a:p>
          <a:p>
            <a:pPr defTabSz="609585">
              <a:lnSpc>
                <a:spcPct val="120000"/>
              </a:lnSpc>
              <a:buClr>
                <a:srgbClr val="FFC000"/>
              </a:buClr>
              <a:buFont typeface="HelveticaNeueLT Std Blk Ext" panose="020B0A07040502030204" pitchFamily="34" charset="0"/>
              <a:buChar char="∕"/>
            </a:pPr>
            <a:r>
              <a:rPr lang="en-US" sz="2800" dirty="0">
                <a:solidFill>
                  <a:prstClr val="black"/>
                </a:solidFill>
              </a:rPr>
              <a:t>Submit course transcripts within 30 days upon return</a:t>
            </a:r>
          </a:p>
          <a:p>
            <a:pPr defTabSz="609585">
              <a:lnSpc>
                <a:spcPct val="120000"/>
              </a:lnSpc>
              <a:buClr>
                <a:srgbClr val="FFC000"/>
              </a:buClr>
              <a:buFont typeface="HelveticaNeueLT Std Blk Ext" panose="020B0A07040502030204" pitchFamily="34" charset="0"/>
              <a:buChar char="∕"/>
            </a:pPr>
            <a:endParaRPr lang="en-US" sz="2800" dirty="0">
              <a:solidFill>
                <a:prstClr val="black"/>
              </a:solidFill>
            </a:endParaRPr>
          </a:p>
          <a:p>
            <a:pPr defTabSz="609585">
              <a:lnSpc>
                <a:spcPct val="120000"/>
              </a:lnSpc>
              <a:buClr>
                <a:srgbClr val="FFC000"/>
              </a:buClr>
              <a:buFont typeface="HelveticaNeueLT Std Blk Ext" panose="020B0A07040502030204" pitchFamily="34" charset="0"/>
              <a:buChar char="∕"/>
            </a:pPr>
            <a:endParaRPr lang="en-US" sz="2800" dirty="0">
              <a:solidFill>
                <a:prstClr val="black"/>
              </a:solidFill>
            </a:endParaRPr>
          </a:p>
        </p:txBody>
      </p:sp>
      <p:pic>
        <p:nvPicPr>
          <p:cNvPr id="11" name="Audio 10">
            <a:hlinkClick r:id="" action="ppaction://media"/>
            <a:extLst>
              <a:ext uri="{FF2B5EF4-FFF2-40B4-BE49-F238E27FC236}">
                <a16:creationId xmlns:a16="http://schemas.microsoft.com/office/drawing/2014/main" id="{EAF8C992-C995-41EB-8917-EE1B4CDE6A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7693436"/>
      </p:ext>
    </p:extLst>
  </p:cSld>
  <p:clrMapOvr>
    <a:masterClrMapping/>
  </p:clrMapOvr>
  <mc:AlternateContent xmlns:mc="http://schemas.openxmlformats.org/markup-compatibility/2006" xmlns:p14="http://schemas.microsoft.com/office/powerpoint/2010/main">
    <mc:Choice Requires="p14">
      <p:transition spd="slow" p14:dur="2000" advTm="39392"/>
    </mc:Choice>
    <mc:Fallback xmlns="">
      <p:transition spd="slow" advTm="3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p:txBody>
          <a:bodyPr>
            <a:normAutofit/>
          </a:bodyPr>
          <a:lstStyle/>
          <a:p>
            <a:r>
              <a:rPr lang="en-US" sz="6000" b="1" dirty="0">
                <a:solidFill>
                  <a:srgbClr val="002855"/>
                </a:solidFill>
                <a:latin typeface="HelveticaNeueLT Std Blk" panose="020B0904020202020204" pitchFamily="34" charset="0"/>
                <a:ea typeface="Arial" charset="0"/>
                <a:cs typeface="Arial" charset="0"/>
              </a:rPr>
              <a:t>Direct Enroll</a:t>
            </a:r>
            <a:endParaRPr lang="en-US"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826685"/>
            <a:ext cx="10515600" cy="3315332"/>
          </a:xfrm>
        </p:spPr>
        <p:txBody>
          <a:bodyPr>
            <a:normAutofit lnSpcReduction="10000"/>
          </a:bodyPr>
          <a:lstStyle/>
          <a:p>
            <a:pPr>
              <a:lnSpc>
                <a:spcPct val="100000"/>
              </a:lnSpc>
              <a:buClr>
                <a:srgbClr val="FFC000"/>
              </a:buClr>
              <a:buFont typeface="HelveticaNeueLT Std Blk Ext" panose="020B0A07040502030204" pitchFamily="34" charset="0"/>
              <a:buChar char="∕"/>
            </a:pPr>
            <a:r>
              <a:rPr lang="en-US" sz="2400" dirty="0"/>
              <a:t>Eligible to use federal aid, state aid (including PROMISE), scholarships, and waivers</a:t>
            </a:r>
          </a:p>
          <a:p>
            <a:pPr>
              <a:lnSpc>
                <a:spcPct val="100000"/>
              </a:lnSpc>
              <a:buClr>
                <a:srgbClr val="FFC000"/>
              </a:buClr>
              <a:buFont typeface="HelveticaNeueLT Std Blk Ext" panose="020B0A07040502030204" pitchFamily="34" charset="0"/>
              <a:buChar char="∕"/>
            </a:pPr>
            <a:r>
              <a:rPr lang="en-US" sz="2400" dirty="0"/>
              <a:t>Tuition and fees vary depending on program</a:t>
            </a:r>
          </a:p>
          <a:p>
            <a:pPr defTabSz="609585">
              <a:lnSpc>
                <a:spcPct val="120000"/>
              </a:lnSpc>
              <a:buClr>
                <a:srgbClr val="FFC000"/>
              </a:buClr>
              <a:buFont typeface="HelveticaNeueLT Std Blk Ext" panose="020B0A07040502030204" pitchFamily="34" charset="0"/>
              <a:buChar char="∕"/>
            </a:pPr>
            <a:r>
              <a:rPr lang="en-US" sz="2400" dirty="0"/>
              <a:t>Earn transfer credits. </a:t>
            </a:r>
            <a:r>
              <a:rPr lang="en-US" sz="2400" dirty="0">
                <a:solidFill>
                  <a:prstClr val="black"/>
                </a:solidFill>
              </a:rPr>
              <a:t>To ensure direct equivalency to WVU courses, complete a Study Abroad Transient Credit Request Form once registered for courses</a:t>
            </a:r>
          </a:p>
          <a:p>
            <a:pPr>
              <a:lnSpc>
                <a:spcPct val="100000"/>
              </a:lnSpc>
              <a:buClr>
                <a:srgbClr val="FFC000"/>
              </a:buClr>
              <a:buFont typeface="HelveticaNeueLT Std Blk Ext" panose="020B0A07040502030204" pitchFamily="34" charset="0"/>
              <a:buChar char="∕"/>
            </a:pPr>
            <a:r>
              <a:rPr lang="en-US" sz="2400" dirty="0"/>
              <a:t>Submit course transcripts within 30 days upon return</a:t>
            </a:r>
          </a:p>
          <a:p>
            <a:pPr>
              <a:lnSpc>
                <a:spcPct val="100000"/>
              </a:lnSpc>
              <a:buClr>
                <a:srgbClr val="FFC000"/>
              </a:buClr>
              <a:buFont typeface="HelveticaNeueLT Std Blk Ext" panose="020B0A07040502030204" pitchFamily="34" charset="0"/>
              <a:buChar char="∕"/>
            </a:pPr>
            <a:endParaRPr lang="en-US" sz="2400" dirty="0"/>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a:p>
            <a:pPr defTabSz="609585">
              <a:lnSpc>
                <a:spcPct val="100000"/>
              </a:lnSpc>
              <a:buClr>
                <a:srgbClr val="FFC000"/>
              </a:buClr>
              <a:buFont typeface="HelveticaNeueLT Std Blk Ext" panose="020B0A07040502030204" pitchFamily="34" charset="0"/>
              <a:buChar char="∕"/>
            </a:pPr>
            <a:endParaRPr lang="en-US" sz="2400" dirty="0">
              <a:solidFill>
                <a:prstClr val="black"/>
              </a:solidFill>
            </a:endParaRPr>
          </a:p>
        </p:txBody>
      </p:sp>
      <p:pic>
        <p:nvPicPr>
          <p:cNvPr id="4" name="Audio 3">
            <a:hlinkClick r:id="" action="ppaction://media"/>
            <a:extLst>
              <a:ext uri="{FF2B5EF4-FFF2-40B4-BE49-F238E27FC236}">
                <a16:creationId xmlns:a16="http://schemas.microsoft.com/office/drawing/2014/main" id="{7202DFD2-C0A1-4CC0-9A5B-9690B311A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1030097"/>
      </p:ext>
    </p:extLst>
  </p:cSld>
  <p:clrMapOvr>
    <a:masterClrMapping/>
  </p:clrMapOvr>
  <mc:AlternateContent xmlns:mc="http://schemas.openxmlformats.org/markup-compatibility/2006" xmlns:p14="http://schemas.microsoft.com/office/powerpoint/2010/main">
    <mc:Choice Requires="p14">
      <p:transition spd="slow" p14:dur="2000" advTm="18754"/>
    </mc:Choice>
    <mc:Fallback xmlns="">
      <p:transition spd="slow" advTm="1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a:xfrm>
            <a:off x="838200" y="544315"/>
            <a:ext cx="10515600" cy="1325033"/>
          </a:xfrm>
        </p:spPr>
        <p:txBody>
          <a:bodyPr>
            <a:noAutofit/>
          </a:bodyPr>
          <a:lstStyle/>
          <a:p>
            <a:r>
              <a:rPr lang="en-US" sz="5400" b="1" dirty="0">
                <a:solidFill>
                  <a:srgbClr val="002060"/>
                </a:solidFill>
                <a:latin typeface="HelveticaNeueLT Std Blk" panose="020B0904020202020204" pitchFamily="34" charset="0"/>
                <a:ea typeface="Arial" charset="0"/>
                <a:cs typeface="Arial" charset="0"/>
              </a:rPr>
              <a:t>Affiliate &amp; Appeal for </a:t>
            </a:r>
            <a:br>
              <a:rPr lang="en-US" sz="5400" b="1" dirty="0">
                <a:solidFill>
                  <a:srgbClr val="002060"/>
                </a:solidFill>
                <a:latin typeface="HelveticaNeueLT Std Blk" panose="020B0904020202020204" pitchFamily="34" charset="0"/>
                <a:ea typeface="Arial" charset="0"/>
                <a:cs typeface="Arial" charset="0"/>
              </a:rPr>
            </a:br>
            <a:r>
              <a:rPr lang="en-US" sz="5400" b="1" dirty="0">
                <a:solidFill>
                  <a:srgbClr val="002060"/>
                </a:solidFill>
                <a:latin typeface="HelveticaNeueLT Std Blk" panose="020B0904020202020204" pitchFamily="34" charset="0"/>
                <a:ea typeface="Arial" charset="0"/>
                <a:cs typeface="Arial" charset="0"/>
              </a:rPr>
              <a:t>Non-WVU Programs</a:t>
            </a:r>
            <a:endParaRPr lang="en-US" sz="5400"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2142988"/>
            <a:ext cx="10515600" cy="3142040"/>
          </a:xfrm>
        </p:spPr>
        <p:txBody>
          <a:bodyPr>
            <a:noAutofit/>
          </a:bodyPr>
          <a:lstStyle/>
          <a:p>
            <a:pPr>
              <a:lnSpc>
                <a:spcPct val="120000"/>
              </a:lnSpc>
              <a:buClr>
                <a:srgbClr val="FFC000"/>
              </a:buClr>
              <a:buFont typeface="HelveticaNeueLT Std Blk Ext" panose="020B0A07040502030204" pitchFamily="34" charset="0"/>
              <a:buChar char="∕"/>
            </a:pPr>
            <a:r>
              <a:rPr lang="en-US" sz="2200" dirty="0"/>
              <a:t>Eligible to use federal grants, loans, and institutional scholarships</a:t>
            </a:r>
          </a:p>
          <a:p>
            <a:pPr>
              <a:lnSpc>
                <a:spcPct val="120000"/>
              </a:lnSpc>
              <a:buClr>
                <a:srgbClr val="FFC000"/>
              </a:buClr>
              <a:buFont typeface="HelveticaNeueLT Std Blk Ext" panose="020B0A07040502030204" pitchFamily="34" charset="0"/>
              <a:buChar char="∕"/>
            </a:pPr>
            <a:r>
              <a:rPr lang="en-US" sz="2200" dirty="0"/>
              <a:t>Must complete a consortium agreement and a Transient Credit Request Form so credits earned can properly transfer back to WVU</a:t>
            </a:r>
          </a:p>
          <a:p>
            <a:pPr>
              <a:lnSpc>
                <a:spcPct val="120000"/>
              </a:lnSpc>
              <a:buClr>
                <a:srgbClr val="FFC000"/>
              </a:buClr>
              <a:buFont typeface="HelveticaNeueLT Std Blk Ext" panose="020B0A07040502030204" pitchFamily="34" charset="0"/>
              <a:buChar char="∕"/>
            </a:pPr>
            <a:r>
              <a:rPr lang="en-US" sz="2200" dirty="0"/>
              <a:t>Non-WVU Programs: Allow participation in additional education abroad programs that fall outside of WVU Education </a:t>
            </a:r>
            <a:r>
              <a:rPr lang="en-US" sz="2200" dirty="0" err="1"/>
              <a:t>Abroad’s</a:t>
            </a:r>
            <a:r>
              <a:rPr lang="en-US" sz="2200" dirty="0"/>
              <a:t> pre-approved programs</a:t>
            </a:r>
          </a:p>
          <a:p>
            <a:pPr>
              <a:lnSpc>
                <a:spcPct val="120000"/>
              </a:lnSpc>
              <a:buClr>
                <a:srgbClr val="FFC000"/>
              </a:buClr>
              <a:buFont typeface="HelveticaNeueLT Std Blk Ext" panose="020B0A07040502030204" pitchFamily="34" charset="0"/>
              <a:buChar char="∕"/>
            </a:pPr>
            <a:r>
              <a:rPr lang="en-US" sz="2200" dirty="0"/>
              <a:t>Submit course transcripts within 30 days of your return</a:t>
            </a:r>
            <a:endParaRPr lang="en-US" sz="2200" dirty="0">
              <a:solidFill>
                <a:prstClr val="black"/>
              </a:solidFill>
            </a:endParaRPr>
          </a:p>
          <a:p>
            <a:pPr defTabSz="609585">
              <a:lnSpc>
                <a:spcPct val="120000"/>
              </a:lnSpc>
              <a:buClr>
                <a:srgbClr val="FFC000"/>
              </a:buClr>
              <a:buFont typeface="HelveticaNeueLT Std Blk Ext" panose="020B0A07040502030204" pitchFamily="34" charset="0"/>
              <a:buChar char="∕"/>
            </a:pPr>
            <a:endParaRPr lang="en-US" sz="2200" dirty="0">
              <a:solidFill>
                <a:prstClr val="black"/>
              </a:solidFill>
            </a:endParaRPr>
          </a:p>
          <a:p>
            <a:pPr defTabSz="609585">
              <a:lnSpc>
                <a:spcPct val="120000"/>
              </a:lnSpc>
              <a:buClr>
                <a:srgbClr val="FFC000"/>
              </a:buClr>
              <a:buFont typeface="HelveticaNeueLT Std Blk Ext" panose="020B0A07040502030204" pitchFamily="34" charset="0"/>
              <a:buChar char="∕"/>
            </a:pPr>
            <a:endParaRPr lang="en-US" sz="2200" dirty="0">
              <a:solidFill>
                <a:prstClr val="black"/>
              </a:solidFill>
            </a:endParaRPr>
          </a:p>
        </p:txBody>
      </p:sp>
      <p:pic>
        <p:nvPicPr>
          <p:cNvPr id="7" name="Audio 6">
            <a:hlinkClick r:id="" action="ppaction://media"/>
            <a:extLst>
              <a:ext uri="{FF2B5EF4-FFF2-40B4-BE49-F238E27FC236}">
                <a16:creationId xmlns:a16="http://schemas.microsoft.com/office/drawing/2014/main" id="{00E8BD18-997E-4F29-9ADC-79D38D3737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1369059"/>
      </p:ext>
    </p:extLst>
  </p:cSld>
  <p:clrMapOvr>
    <a:masterClrMapping/>
  </p:clrMapOvr>
  <mc:AlternateContent xmlns:mc="http://schemas.openxmlformats.org/markup-compatibility/2006" xmlns:p14="http://schemas.microsoft.com/office/powerpoint/2010/main">
    <mc:Choice Requires="p14">
      <p:transition spd="slow" p14:dur="2000" advTm="62810"/>
    </mc:Choice>
    <mc:Fallback xmlns="">
      <p:transition spd="slow" advTm="6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a:xfrm>
            <a:off x="838200" y="603692"/>
            <a:ext cx="10515600" cy="1325033"/>
          </a:xfrm>
        </p:spPr>
        <p:txBody>
          <a:bodyPr>
            <a:normAutofit fontScale="90000"/>
          </a:bodyPr>
          <a:lstStyle/>
          <a:p>
            <a:r>
              <a:rPr lang="en-US" sz="6000" b="1" dirty="0">
                <a:solidFill>
                  <a:srgbClr val="002060"/>
                </a:solidFill>
                <a:latin typeface="HelveticaNeueLT Std Blk" panose="020B0904020202020204" pitchFamily="34" charset="0"/>
                <a:ea typeface="Arial" charset="0"/>
                <a:cs typeface="Arial" charset="0"/>
              </a:rPr>
              <a:t>Faculty-led Programs &amp; International Internships</a:t>
            </a:r>
            <a:endParaRPr lang="en-US"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2365101"/>
            <a:ext cx="10515600" cy="2127798"/>
          </a:xfrm>
        </p:spPr>
        <p:txBody>
          <a:bodyPr>
            <a:noAutofit/>
          </a:bodyPr>
          <a:lstStyle/>
          <a:p>
            <a:pPr lvl="0" defTabSz="609585">
              <a:lnSpc>
                <a:spcPct val="100000"/>
              </a:lnSpc>
              <a:buClr>
                <a:srgbClr val="FFC000"/>
              </a:buClr>
              <a:buFont typeface="HelveticaNeueLT Std Blk Ext" panose="020B0A07040502030204" pitchFamily="34" charset="0"/>
              <a:buChar char="∕"/>
              <a:defRPr/>
            </a:pPr>
            <a:r>
              <a:rPr lang="en-US" sz="2600" dirty="0">
                <a:solidFill>
                  <a:prstClr val="black"/>
                </a:solidFill>
              </a:rPr>
              <a:t>Eligible to use federal aid, state aid, scholarships, and waivers</a:t>
            </a:r>
          </a:p>
          <a:p>
            <a:pPr lvl="0" defTabSz="609585">
              <a:lnSpc>
                <a:spcPct val="100000"/>
              </a:lnSpc>
              <a:buClr>
                <a:srgbClr val="FFC000"/>
              </a:buClr>
              <a:buFont typeface="HelveticaNeueLT Std Blk Ext" panose="020B0A07040502030204" pitchFamily="34" charset="0"/>
              <a:buChar char="∕"/>
              <a:defRPr/>
            </a:pPr>
            <a:r>
              <a:rPr lang="en-US" sz="2600" dirty="0">
                <a:solidFill>
                  <a:prstClr val="black"/>
                </a:solidFill>
              </a:rPr>
              <a:t>Cost of the Education Abroad program is added to your existing financial aid budget</a:t>
            </a:r>
          </a:p>
          <a:p>
            <a:pPr lvl="0" defTabSz="609585">
              <a:lnSpc>
                <a:spcPct val="100000"/>
              </a:lnSpc>
              <a:buClr>
                <a:srgbClr val="FFC000"/>
              </a:buClr>
              <a:buFont typeface="HelveticaNeueLT Std Blk Ext" panose="020B0A07040502030204" pitchFamily="34" charset="0"/>
              <a:buChar char="∕"/>
              <a:defRPr/>
            </a:pPr>
            <a:r>
              <a:rPr lang="en-US" sz="2600" dirty="0">
                <a:solidFill>
                  <a:prstClr val="black"/>
                </a:solidFill>
              </a:rPr>
              <a:t>Earn course credits through WVU. Programs can be week-long to semester-long, and are taught by WVU faculty</a:t>
            </a:r>
          </a:p>
          <a:p>
            <a:pPr lvl="0" defTabSz="609585">
              <a:lnSpc>
                <a:spcPct val="100000"/>
              </a:lnSpc>
              <a:buClr>
                <a:srgbClr val="FFC000"/>
              </a:buClr>
              <a:buFont typeface="HelveticaNeueLT Std Blk Ext" panose="020B0A07040502030204" pitchFamily="34" charset="0"/>
              <a:buChar char="∕"/>
              <a:defRPr/>
            </a:pPr>
            <a:endParaRPr lang="en-US" sz="2600" dirty="0">
              <a:solidFill>
                <a:prstClr val="black"/>
              </a:solidFill>
            </a:endParaRPr>
          </a:p>
          <a:p>
            <a:pPr lvl="0" defTabSz="609585">
              <a:lnSpc>
                <a:spcPct val="100000"/>
              </a:lnSpc>
              <a:buClr>
                <a:srgbClr val="FFC000"/>
              </a:buClr>
              <a:buFont typeface="HelveticaNeueLT Std Blk Ext" panose="020B0A07040502030204" pitchFamily="34" charset="0"/>
              <a:buChar char="∕"/>
              <a:defRPr/>
            </a:pPr>
            <a:endParaRPr lang="en-US" sz="2600" dirty="0">
              <a:solidFill>
                <a:prstClr val="black"/>
              </a:solidFill>
            </a:endParaRPr>
          </a:p>
        </p:txBody>
      </p:sp>
      <p:pic>
        <p:nvPicPr>
          <p:cNvPr id="4" name="Audio 3">
            <a:hlinkClick r:id="" action="ppaction://media"/>
            <a:extLst>
              <a:ext uri="{FF2B5EF4-FFF2-40B4-BE49-F238E27FC236}">
                <a16:creationId xmlns:a16="http://schemas.microsoft.com/office/drawing/2014/main" id="{0006CB07-2B2A-4F20-80D9-71DC69949C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4161204"/>
      </p:ext>
    </p:extLst>
  </p:cSld>
  <p:clrMapOvr>
    <a:masterClrMapping/>
  </p:clrMapOvr>
  <mc:AlternateContent xmlns:mc="http://schemas.openxmlformats.org/markup-compatibility/2006" xmlns:p14="http://schemas.microsoft.com/office/powerpoint/2010/main">
    <mc:Choice Requires="p14">
      <p:transition spd="slow" p14:dur="2000" advTm="35404"/>
    </mc:Choice>
    <mc:Fallback xmlns="">
      <p:transition spd="slow" advTm="3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66D-5A1B-457A-8DD4-DF0D76BBE042}"/>
              </a:ext>
            </a:extLst>
          </p:cNvPr>
          <p:cNvSpPr>
            <a:spLocks noGrp="1"/>
          </p:cNvSpPr>
          <p:nvPr>
            <p:ph type="title"/>
          </p:nvPr>
        </p:nvSpPr>
        <p:spPr>
          <a:xfrm>
            <a:off x="838200" y="306809"/>
            <a:ext cx="10515600" cy="1325033"/>
          </a:xfrm>
        </p:spPr>
        <p:txBody>
          <a:bodyPr>
            <a:normAutofit/>
          </a:bodyPr>
          <a:lstStyle/>
          <a:p>
            <a:r>
              <a:rPr lang="en-US" sz="4800" dirty="0">
                <a:solidFill>
                  <a:srgbClr val="002060"/>
                </a:solidFill>
                <a:latin typeface="HelveticaNeueLT Std Blk" panose="020B0904020202020204" pitchFamily="34" charset="0"/>
                <a:ea typeface="Arial" charset="0"/>
                <a:cs typeface="Arial" charset="0"/>
              </a:rPr>
              <a:t>Financial Aid</a:t>
            </a:r>
            <a:endParaRPr lang="en-US" sz="4800" dirty="0"/>
          </a:p>
        </p:txBody>
      </p:sp>
      <p:sp>
        <p:nvSpPr>
          <p:cNvPr id="3" name="Content Placeholder 2">
            <a:extLst>
              <a:ext uri="{FF2B5EF4-FFF2-40B4-BE49-F238E27FC236}">
                <a16:creationId xmlns:a16="http://schemas.microsoft.com/office/drawing/2014/main" id="{D7FB2061-EAD0-412A-92C9-F0820DD38AE8}"/>
              </a:ext>
            </a:extLst>
          </p:cNvPr>
          <p:cNvSpPr>
            <a:spLocks noGrp="1"/>
          </p:cNvSpPr>
          <p:nvPr>
            <p:ph idx="1"/>
          </p:nvPr>
        </p:nvSpPr>
        <p:spPr>
          <a:xfrm>
            <a:off x="838200" y="1323844"/>
            <a:ext cx="10515600" cy="4210311"/>
          </a:xfrm>
        </p:spPr>
        <p:txBody>
          <a:bodyPr>
            <a:noAutofit/>
          </a:bodyPr>
          <a:lstStyle/>
          <a:p>
            <a:pPr>
              <a:lnSpc>
                <a:spcPct val="100000"/>
              </a:lnSpc>
              <a:buClr>
                <a:srgbClr val="FFC000"/>
              </a:buClr>
              <a:buFont typeface="HelveticaNeueLT Std Blk Ext" panose="020B0A07040502030204" pitchFamily="34" charset="0"/>
              <a:buChar char="∕"/>
            </a:pPr>
            <a:r>
              <a:rPr lang="en-US" sz="2000" dirty="0"/>
              <a:t>To be eligible for federal financial aid, as well as other types of financial aid, such as the PROMISE Scholarship, you must file a Free Application for Federal Student Aid (FAFSA)</a:t>
            </a:r>
          </a:p>
          <a:p>
            <a:pPr>
              <a:lnSpc>
                <a:spcPct val="100000"/>
              </a:lnSpc>
              <a:buClr>
                <a:srgbClr val="FFC000"/>
              </a:buClr>
              <a:buFont typeface="HelveticaNeueLT Std Blk Ext" panose="020B0A07040502030204" pitchFamily="34" charset="0"/>
              <a:buChar char="∕"/>
            </a:pPr>
            <a:r>
              <a:rPr lang="en-US" sz="2000" dirty="0"/>
              <a:t>Pell Grant: Eligibility and amount awarded are based on Expected Family Contribution (EFC) and enrollment status</a:t>
            </a:r>
          </a:p>
          <a:p>
            <a:pPr>
              <a:lnSpc>
                <a:spcPct val="100000"/>
              </a:lnSpc>
              <a:buClr>
                <a:srgbClr val="FFC000"/>
              </a:buClr>
              <a:buFont typeface="HelveticaNeueLT Std Blk Ext" panose="020B0A07040502030204" pitchFamily="34" charset="0"/>
              <a:buChar char="∕"/>
            </a:pPr>
            <a:r>
              <a:rPr lang="en-US" sz="2000" dirty="0"/>
              <a:t>Supplemental Educational Opportunity Grant (SEOG): Amount based on your EFC</a:t>
            </a:r>
          </a:p>
          <a:p>
            <a:pPr>
              <a:lnSpc>
                <a:spcPct val="100000"/>
              </a:lnSpc>
              <a:buClr>
                <a:srgbClr val="FFC000"/>
              </a:buClr>
              <a:buFont typeface="HelveticaNeueLT Std Blk Ext" panose="020B0A07040502030204" pitchFamily="34" charset="0"/>
              <a:buChar char="∕"/>
            </a:pPr>
            <a:r>
              <a:rPr lang="en-US" sz="2000" dirty="0"/>
              <a:t>Federal Direct Loans: </a:t>
            </a:r>
          </a:p>
          <a:p>
            <a:pPr lvl="1">
              <a:lnSpc>
                <a:spcPct val="100000"/>
              </a:lnSpc>
              <a:buClr>
                <a:schemeClr val="accent1">
                  <a:lumMod val="75000"/>
                </a:schemeClr>
              </a:buClr>
              <a:buFont typeface="Arial" panose="020B0604020202020204" pitchFamily="34" charset="0"/>
              <a:buChar char="•"/>
            </a:pPr>
            <a:r>
              <a:rPr lang="en-US" sz="2000" dirty="0"/>
              <a:t>Undergraduate students must be enrolled in 6+ credits</a:t>
            </a:r>
          </a:p>
          <a:p>
            <a:pPr lvl="1">
              <a:lnSpc>
                <a:spcPct val="100000"/>
              </a:lnSpc>
              <a:buClr>
                <a:schemeClr val="accent1">
                  <a:lumMod val="75000"/>
                </a:schemeClr>
              </a:buClr>
              <a:buFont typeface="Arial" panose="020B0604020202020204" pitchFamily="34" charset="0"/>
              <a:buChar char="•"/>
            </a:pPr>
            <a:r>
              <a:rPr lang="en-US" sz="2000" dirty="0"/>
              <a:t>Graduate students must be enrolled in 5+ credits for fall/spring or 3+ for summer </a:t>
            </a:r>
          </a:p>
          <a:p>
            <a:pPr>
              <a:lnSpc>
                <a:spcPct val="100000"/>
              </a:lnSpc>
              <a:buClr>
                <a:srgbClr val="FFC000"/>
              </a:buClr>
              <a:buFont typeface="HelveticaNeueLT Std Blk Ext" panose="020B0A07040502030204" pitchFamily="34" charset="0"/>
              <a:buChar char="∕"/>
            </a:pPr>
            <a:r>
              <a:rPr lang="en-US" sz="2000" dirty="0"/>
              <a:t>Scholarships: Ensure you will be maintaining the correct number of credits required for scholarship renewal while studying abroad</a:t>
            </a:r>
          </a:p>
          <a:p>
            <a:pPr>
              <a:lnSpc>
                <a:spcPct val="100000"/>
              </a:lnSpc>
              <a:buClr>
                <a:srgbClr val="FFC000"/>
              </a:buClr>
              <a:buFont typeface="HelveticaNeueLT Std Blk Ext" panose="020B0A07040502030204" pitchFamily="34" charset="0"/>
              <a:buChar char="∕"/>
            </a:pPr>
            <a:endParaRPr lang="en-US" sz="2000" dirty="0"/>
          </a:p>
        </p:txBody>
      </p:sp>
      <p:pic>
        <p:nvPicPr>
          <p:cNvPr id="8" name="Audio 7">
            <a:hlinkClick r:id="" action="ppaction://media"/>
            <a:extLst>
              <a:ext uri="{FF2B5EF4-FFF2-40B4-BE49-F238E27FC236}">
                <a16:creationId xmlns:a16="http://schemas.microsoft.com/office/drawing/2014/main" id="{4D47FBFC-10FC-4968-9385-02EFD19889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8696134"/>
      </p:ext>
    </p:extLst>
  </p:cSld>
  <p:clrMapOvr>
    <a:masterClrMapping/>
  </p:clrMapOvr>
  <mc:AlternateContent xmlns:mc="http://schemas.openxmlformats.org/markup-compatibility/2006" xmlns:p14="http://schemas.microsoft.com/office/powerpoint/2010/main">
    <mc:Choice Requires="p14">
      <p:transition spd="slow" p14:dur="2000" advTm="46502"/>
    </mc:Choice>
    <mc:Fallback xmlns="">
      <p:transition spd="slow" advTm="46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HelveticaNeueLT Std Blk"/>
        <a:ea typeface=""/>
        <a:cs typeface=""/>
      </a:majorFont>
      <a:minorFont>
        <a:latin typeface="HelveticaNeue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64A0DF7EEDF446AC4520BCA3ED19E7" ma:contentTypeVersion="11" ma:contentTypeDescription="Create a new document." ma:contentTypeScope="" ma:versionID="f1aa5032093084b2595a39a3f3bb5f17">
  <xsd:schema xmlns:xsd="http://www.w3.org/2001/XMLSchema" xmlns:xs="http://www.w3.org/2001/XMLSchema" xmlns:p="http://schemas.microsoft.com/office/2006/metadata/properties" xmlns:ns3="8a04bfa1-e36e-4cec-a25f-88a7138aebdc" xmlns:ns4="1f536d7f-7b19-41f6-aac4-4c86a530c4d0" targetNamespace="http://schemas.microsoft.com/office/2006/metadata/properties" ma:root="true" ma:fieldsID="74d21585b6ed416c0a322d0196a92031" ns3:_="" ns4:_="">
    <xsd:import namespace="8a04bfa1-e36e-4cec-a25f-88a7138aebdc"/>
    <xsd:import namespace="1f536d7f-7b19-41f6-aac4-4c86a530c4d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4bfa1-e36e-4cec-a25f-88a7138ae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536d7f-7b19-41f6-aac4-4c86a530c4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411BE3-952A-4B7E-9B68-CA44F9B8C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04bfa1-e36e-4cec-a25f-88a7138aebdc"/>
    <ds:schemaRef ds:uri="1f536d7f-7b19-41f6-aac4-4c86a530c4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5FC498-61FC-442D-92DE-F4F6B6A7851B}">
  <ds:schemaRefs>
    <ds:schemaRef ds:uri="http://schemas.microsoft.com/sharepoint/v3/contenttype/forms"/>
  </ds:schemaRefs>
</ds:datastoreItem>
</file>

<file path=customXml/itemProps3.xml><?xml version="1.0" encoding="utf-8"?>
<ds:datastoreItem xmlns:ds="http://schemas.openxmlformats.org/officeDocument/2006/customXml" ds:itemID="{B41F34A9-5D32-4BEA-8304-AD12409D9C4F}">
  <ds:schemaRefs>
    <ds:schemaRef ds:uri="http://schemas.openxmlformats.org/package/2006/metadata/core-properties"/>
    <ds:schemaRef ds:uri="http://purl.org/dc/dcmitype/"/>
    <ds:schemaRef ds:uri="8a04bfa1-e36e-4cec-a25f-88a7138aebdc"/>
    <ds:schemaRef ds:uri="http://schemas.microsoft.com/office/2006/documentManagement/types"/>
    <ds:schemaRef ds:uri="http://schemas.microsoft.com/office/2006/metadata/properties"/>
    <ds:schemaRef ds:uri="1f536d7f-7b19-41f6-aac4-4c86a530c4d0"/>
    <ds:schemaRef ds:uri="http://purl.org/dc/term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1035</TotalTime>
  <Words>799</Words>
  <Application>Microsoft Office PowerPoint</Application>
  <PresentationFormat>Widescreen</PresentationFormat>
  <Paragraphs>90</Paragraphs>
  <Slides>14</Slides>
  <Notes>0</Notes>
  <HiddenSlides>0</HiddenSlides>
  <MMClips>14</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14</vt:i4>
      </vt:variant>
    </vt:vector>
  </HeadingPairs>
  <TitlesOfParts>
    <vt:vector size="24" baseType="lpstr">
      <vt:lpstr>Arial</vt:lpstr>
      <vt:lpstr>HelveticaNeueLT Std</vt:lpstr>
      <vt:lpstr>HelveticaNeueLT Std Blk</vt:lpstr>
      <vt:lpstr>HelveticaNeueLT Std Blk Ext</vt:lpstr>
      <vt:lpstr>Custom Design</vt:lpstr>
      <vt:lpstr>3_Custom Design</vt:lpstr>
      <vt:lpstr>5_Custom Design</vt:lpstr>
      <vt:lpstr>2_Custom Design</vt:lpstr>
      <vt:lpstr>1_Custom Design</vt:lpstr>
      <vt:lpstr>4_Custom Design</vt:lpstr>
      <vt:lpstr>Education Abroad  and Financial Aid</vt:lpstr>
      <vt:lpstr>Contents:</vt:lpstr>
      <vt:lpstr>The Process:</vt:lpstr>
      <vt:lpstr>Types of Programs:</vt:lpstr>
      <vt:lpstr>Exchange Programs</vt:lpstr>
      <vt:lpstr>Direct Enroll</vt:lpstr>
      <vt:lpstr>Affiliate &amp; Appeal for  Non-WVU Programs</vt:lpstr>
      <vt:lpstr>Faculty-led Programs &amp; International Internships</vt:lpstr>
      <vt:lpstr>Financial Aid</vt:lpstr>
      <vt:lpstr>Federal Direct Loan Annual Limits</vt:lpstr>
      <vt:lpstr>Maintain Your Financial Aid</vt:lpstr>
      <vt:lpstr>Transcripts &amp; Transient Credits</vt:lpstr>
      <vt:lpstr>Degree Pursuant (Course Program of Study)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Abroad and Financial Aid</dc:title>
  <dc:creator>Shawn Britton</dc:creator>
  <cp:lastModifiedBy>Benjamin Chambers</cp:lastModifiedBy>
  <cp:revision>54</cp:revision>
  <dcterms:created xsi:type="dcterms:W3CDTF">2020-09-16T14:21:53Z</dcterms:created>
  <dcterms:modified xsi:type="dcterms:W3CDTF">2021-03-16T15:54:34Z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0x0101005E64A0DF7EEDF446AC4520BCA3ED19E7</vt:lpwstr>
  </property>
</Properties>
</file>